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1"/>
  </p:notesMasterIdLst>
  <p:handoutMasterIdLst>
    <p:handoutMasterId r:id="rId22"/>
  </p:handoutMasterIdLst>
  <p:sldIdLst>
    <p:sldId id="316" r:id="rId2"/>
    <p:sldId id="317" r:id="rId3"/>
    <p:sldId id="358" r:id="rId4"/>
    <p:sldId id="360" r:id="rId5"/>
    <p:sldId id="361" r:id="rId6"/>
    <p:sldId id="318" r:id="rId7"/>
    <p:sldId id="324" r:id="rId8"/>
    <p:sldId id="348" r:id="rId9"/>
    <p:sldId id="319" r:id="rId10"/>
    <p:sldId id="320" r:id="rId11"/>
    <p:sldId id="349" r:id="rId12"/>
    <p:sldId id="323" r:id="rId13"/>
    <p:sldId id="342" r:id="rId14"/>
    <p:sldId id="325" r:id="rId15"/>
    <p:sldId id="357" r:id="rId16"/>
    <p:sldId id="362" r:id="rId17"/>
    <p:sldId id="331" r:id="rId18"/>
    <p:sldId id="332" r:id="rId19"/>
    <p:sldId id="333" r:id="rId20"/>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70AD47"/>
    <a:srgbClr val="93C120"/>
    <a:srgbClr val="BAFF21"/>
    <a:srgbClr val="99CC00"/>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0E6400-CCF4-4C64-BE82-9F11B40BDE9C}" v="11" dt="2021-09-30T17:47:59.595"/>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2"/>
            <a:ext cx="2945659" cy="498056"/>
          </a:xfrm>
          <a:prstGeom prst="rect">
            <a:avLst/>
          </a:prstGeom>
        </p:spPr>
        <p:txBody>
          <a:bodyPr vert="horz" lIns="91010" tIns="45505" rIns="91010" bIns="45505" rtlCol="0"/>
          <a:lstStyle>
            <a:lvl1pPr algn="l">
              <a:defRPr sz="1200"/>
            </a:lvl1pPr>
          </a:lstStyle>
          <a:p>
            <a:endParaRPr lang="de-DE"/>
          </a:p>
        </p:txBody>
      </p:sp>
      <p:sp>
        <p:nvSpPr>
          <p:cNvPr id="3" name="Datumsplatzhalter 2"/>
          <p:cNvSpPr>
            <a:spLocks noGrp="1"/>
          </p:cNvSpPr>
          <p:nvPr>
            <p:ph type="dt" sz="quarter" idx="1"/>
          </p:nvPr>
        </p:nvSpPr>
        <p:spPr>
          <a:xfrm>
            <a:off x="3850443" y="2"/>
            <a:ext cx="2945659" cy="498056"/>
          </a:xfrm>
          <a:prstGeom prst="rect">
            <a:avLst/>
          </a:prstGeom>
        </p:spPr>
        <p:txBody>
          <a:bodyPr vert="horz" lIns="91010" tIns="45505" rIns="91010" bIns="45505" rtlCol="0"/>
          <a:lstStyle>
            <a:lvl1pPr algn="r">
              <a:defRPr sz="1200"/>
            </a:lvl1pPr>
          </a:lstStyle>
          <a:p>
            <a:fld id="{1488E5B8-6811-4071-A2B3-390D15F9E30D}" type="datetimeFigureOut">
              <a:rPr lang="de-DE" smtClean="0"/>
              <a:t>24.09.2025</a:t>
            </a:fld>
            <a:endParaRPr lang="de-DE"/>
          </a:p>
        </p:txBody>
      </p:sp>
      <p:sp>
        <p:nvSpPr>
          <p:cNvPr id="4" name="Fußzeilenplatzhalter 3"/>
          <p:cNvSpPr>
            <a:spLocks noGrp="1"/>
          </p:cNvSpPr>
          <p:nvPr>
            <p:ph type="ftr" sz="quarter" idx="2"/>
          </p:nvPr>
        </p:nvSpPr>
        <p:spPr>
          <a:xfrm>
            <a:off x="0" y="9428584"/>
            <a:ext cx="2945659" cy="498054"/>
          </a:xfrm>
          <a:prstGeom prst="rect">
            <a:avLst/>
          </a:prstGeom>
        </p:spPr>
        <p:txBody>
          <a:bodyPr vert="horz" lIns="91010" tIns="45505" rIns="91010" bIns="45505"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4"/>
            <a:ext cx="2945659" cy="498054"/>
          </a:xfrm>
          <a:prstGeom prst="rect">
            <a:avLst/>
          </a:prstGeom>
        </p:spPr>
        <p:txBody>
          <a:bodyPr vert="horz" lIns="91010" tIns="45505" rIns="91010" bIns="45505" rtlCol="0" anchor="b"/>
          <a:lstStyle>
            <a:lvl1pPr algn="r">
              <a:defRPr sz="1200"/>
            </a:lvl1pPr>
          </a:lstStyle>
          <a:p>
            <a:fld id="{2887C1AC-9ACC-4884-BEC2-8C12B3C55550}" type="slidenum">
              <a:rPr lang="de-DE" smtClean="0"/>
              <a:t>‹Nr.›</a:t>
            </a:fld>
            <a:endParaRPr lang="de-DE"/>
          </a:p>
        </p:txBody>
      </p:sp>
    </p:spTree>
    <p:extLst>
      <p:ext uri="{BB962C8B-B14F-4D97-AF65-F5344CB8AC3E}">
        <p14:creationId xmlns:p14="http://schemas.microsoft.com/office/powerpoint/2010/main" val="12387071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2945659" cy="497521"/>
          </a:xfrm>
          <a:prstGeom prst="rect">
            <a:avLst/>
          </a:prstGeom>
        </p:spPr>
        <p:txBody>
          <a:bodyPr vert="horz" lIns="91010" tIns="45505" rIns="91010" bIns="45505" rtlCol="0"/>
          <a:lstStyle>
            <a:lvl1pPr algn="l">
              <a:defRPr sz="1200"/>
            </a:lvl1pPr>
          </a:lstStyle>
          <a:p>
            <a:endParaRPr lang="de-DE"/>
          </a:p>
        </p:txBody>
      </p:sp>
      <p:sp>
        <p:nvSpPr>
          <p:cNvPr id="3" name="Datumsplatzhalter 2"/>
          <p:cNvSpPr>
            <a:spLocks noGrp="1"/>
          </p:cNvSpPr>
          <p:nvPr>
            <p:ph type="dt" idx="1"/>
          </p:nvPr>
        </p:nvSpPr>
        <p:spPr>
          <a:xfrm>
            <a:off x="3850443" y="1"/>
            <a:ext cx="2945659" cy="497521"/>
          </a:xfrm>
          <a:prstGeom prst="rect">
            <a:avLst/>
          </a:prstGeom>
        </p:spPr>
        <p:txBody>
          <a:bodyPr vert="horz" lIns="91010" tIns="45505" rIns="91010" bIns="45505" rtlCol="0"/>
          <a:lstStyle>
            <a:lvl1pPr algn="r">
              <a:defRPr sz="1200"/>
            </a:lvl1pPr>
          </a:lstStyle>
          <a:p>
            <a:fld id="{BC469A58-37A9-447F-BDD6-0D45EE52CD96}" type="datetimeFigureOut">
              <a:rPr lang="de-DE" smtClean="0"/>
              <a:t>24.09.2025</a:t>
            </a:fld>
            <a:endParaRPr lang="de-DE"/>
          </a:p>
        </p:txBody>
      </p:sp>
      <p:sp>
        <p:nvSpPr>
          <p:cNvPr id="4" name="Folienbildplatzhalt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010" tIns="45505" rIns="91010" bIns="45505" rtlCol="0" anchor="ctr"/>
          <a:lstStyle/>
          <a:p>
            <a:endParaRPr lang="de-DE"/>
          </a:p>
        </p:txBody>
      </p:sp>
      <p:sp>
        <p:nvSpPr>
          <p:cNvPr id="5" name="Notizenplatzhalter 4"/>
          <p:cNvSpPr>
            <a:spLocks noGrp="1"/>
          </p:cNvSpPr>
          <p:nvPr>
            <p:ph type="body" sz="quarter" idx="3"/>
          </p:nvPr>
        </p:nvSpPr>
        <p:spPr>
          <a:xfrm>
            <a:off x="679769" y="4777147"/>
            <a:ext cx="5438140" cy="3908861"/>
          </a:xfrm>
          <a:prstGeom prst="rect">
            <a:avLst/>
          </a:prstGeom>
        </p:spPr>
        <p:txBody>
          <a:bodyPr vert="horz" lIns="91010" tIns="45505" rIns="91010" bIns="45505"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9120"/>
            <a:ext cx="2945659" cy="497521"/>
          </a:xfrm>
          <a:prstGeom prst="rect">
            <a:avLst/>
          </a:prstGeom>
        </p:spPr>
        <p:txBody>
          <a:bodyPr vert="horz" lIns="91010" tIns="45505" rIns="91010" bIns="45505"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9120"/>
            <a:ext cx="2945659" cy="497521"/>
          </a:xfrm>
          <a:prstGeom prst="rect">
            <a:avLst/>
          </a:prstGeom>
        </p:spPr>
        <p:txBody>
          <a:bodyPr vert="horz" lIns="91010" tIns="45505" rIns="91010" bIns="45505" rtlCol="0" anchor="b"/>
          <a:lstStyle>
            <a:lvl1pPr algn="r">
              <a:defRPr sz="1200"/>
            </a:lvl1pPr>
          </a:lstStyle>
          <a:p>
            <a:fld id="{E6574227-6353-46C9-88E9-6F69D4F0C569}" type="slidenum">
              <a:rPr lang="de-DE" smtClean="0"/>
              <a:t>‹Nr.›</a:t>
            </a:fld>
            <a:endParaRPr lang="de-DE"/>
          </a:p>
        </p:txBody>
      </p:sp>
    </p:spTree>
    <p:extLst>
      <p:ext uri="{BB962C8B-B14F-4D97-AF65-F5344CB8AC3E}">
        <p14:creationId xmlns:p14="http://schemas.microsoft.com/office/powerpoint/2010/main" val="2503658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Titelmasterformat durch Klicken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r>
              <a:rPr lang="de-DE"/>
              <a:t>Mi, 08.11.2017</a:t>
            </a:r>
          </a:p>
        </p:txBody>
      </p:sp>
      <p:sp>
        <p:nvSpPr>
          <p:cNvPr id="5" name="Footer Placeholder 4"/>
          <p:cNvSpPr>
            <a:spLocks noGrp="1"/>
          </p:cNvSpPr>
          <p:nvPr>
            <p:ph type="ftr" sz="quarter" idx="11"/>
          </p:nvPr>
        </p:nvSpPr>
        <p:spPr/>
        <p:txBody>
          <a:bodyPr/>
          <a:lstStyle/>
          <a:p>
            <a:r>
              <a:rPr lang="de-DE"/>
              <a:t>Informationen zur Realschulabschlussprüfung, Laura Schneider, FBU Mathematik Sek I, SSA Albstadt</a:t>
            </a:r>
          </a:p>
        </p:txBody>
      </p:sp>
      <p:sp>
        <p:nvSpPr>
          <p:cNvPr id="6" name="Slide Number Placeholder 5"/>
          <p:cNvSpPr>
            <a:spLocks noGrp="1"/>
          </p:cNvSpPr>
          <p:nvPr>
            <p:ph type="sldNum" sz="quarter" idx="12"/>
          </p:nvPr>
        </p:nvSpPr>
        <p:spPr/>
        <p:txBody>
          <a:bodyPr/>
          <a:lstStyle/>
          <a:p>
            <a:fld id="{F3644D6F-172F-4B66-9DC6-DBEF6842E70D}" type="slidenum">
              <a:rPr lang="de-DE" smtClean="0"/>
              <a:t>‹Nr.›</a:t>
            </a:fld>
            <a:endParaRPr lang="de-DE"/>
          </a:p>
        </p:txBody>
      </p:sp>
    </p:spTree>
    <p:extLst>
      <p:ext uri="{BB962C8B-B14F-4D97-AF65-F5344CB8AC3E}">
        <p14:creationId xmlns:p14="http://schemas.microsoft.com/office/powerpoint/2010/main" val="720553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r>
              <a:rPr lang="de-DE"/>
              <a:t>Mi, 08.11.2017</a:t>
            </a:r>
          </a:p>
        </p:txBody>
      </p:sp>
      <p:sp>
        <p:nvSpPr>
          <p:cNvPr id="5" name="Footer Placeholder 4"/>
          <p:cNvSpPr>
            <a:spLocks noGrp="1"/>
          </p:cNvSpPr>
          <p:nvPr>
            <p:ph type="ftr" sz="quarter" idx="11"/>
          </p:nvPr>
        </p:nvSpPr>
        <p:spPr/>
        <p:txBody>
          <a:bodyPr/>
          <a:lstStyle/>
          <a:p>
            <a:r>
              <a:rPr lang="de-DE"/>
              <a:t>Informationen zur Realschulabschlussprüfung, Laura Schneider, FBU Mathematik Sek I, SSA Albstadt</a:t>
            </a:r>
          </a:p>
        </p:txBody>
      </p:sp>
      <p:sp>
        <p:nvSpPr>
          <p:cNvPr id="6" name="Slide Number Placeholder 5"/>
          <p:cNvSpPr>
            <a:spLocks noGrp="1"/>
          </p:cNvSpPr>
          <p:nvPr>
            <p:ph type="sldNum" sz="quarter" idx="12"/>
          </p:nvPr>
        </p:nvSpPr>
        <p:spPr/>
        <p:txBody>
          <a:bodyPr/>
          <a:lstStyle/>
          <a:p>
            <a:fld id="{F3644D6F-172F-4B66-9DC6-DBEF6842E70D}" type="slidenum">
              <a:rPr lang="de-DE" smtClean="0"/>
              <a:t>‹Nr.›</a:t>
            </a:fld>
            <a:endParaRPr lang="de-DE"/>
          </a:p>
        </p:txBody>
      </p:sp>
    </p:spTree>
    <p:extLst>
      <p:ext uri="{BB962C8B-B14F-4D97-AF65-F5344CB8AC3E}">
        <p14:creationId xmlns:p14="http://schemas.microsoft.com/office/powerpoint/2010/main" val="2403751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r>
              <a:rPr lang="de-DE"/>
              <a:t>Mi, 08.11.2017</a:t>
            </a:r>
          </a:p>
        </p:txBody>
      </p:sp>
      <p:sp>
        <p:nvSpPr>
          <p:cNvPr id="5" name="Footer Placeholder 4"/>
          <p:cNvSpPr>
            <a:spLocks noGrp="1"/>
          </p:cNvSpPr>
          <p:nvPr>
            <p:ph type="ftr" sz="quarter" idx="11"/>
          </p:nvPr>
        </p:nvSpPr>
        <p:spPr/>
        <p:txBody>
          <a:bodyPr/>
          <a:lstStyle/>
          <a:p>
            <a:r>
              <a:rPr lang="de-DE"/>
              <a:t>Informationen zur Realschulabschlussprüfung, Laura Schneider, FBU Mathematik Sek I, SSA Albstadt</a:t>
            </a:r>
          </a:p>
        </p:txBody>
      </p:sp>
      <p:sp>
        <p:nvSpPr>
          <p:cNvPr id="6" name="Slide Number Placeholder 5"/>
          <p:cNvSpPr>
            <a:spLocks noGrp="1"/>
          </p:cNvSpPr>
          <p:nvPr>
            <p:ph type="sldNum" sz="quarter" idx="12"/>
          </p:nvPr>
        </p:nvSpPr>
        <p:spPr/>
        <p:txBody>
          <a:bodyPr/>
          <a:lstStyle/>
          <a:p>
            <a:fld id="{F3644D6F-172F-4B66-9DC6-DBEF6842E70D}" type="slidenum">
              <a:rPr lang="de-DE" smtClean="0"/>
              <a:t>‹Nr.›</a:t>
            </a:fld>
            <a:endParaRPr lang="de-DE"/>
          </a:p>
        </p:txBody>
      </p:sp>
    </p:spTree>
    <p:extLst>
      <p:ext uri="{BB962C8B-B14F-4D97-AF65-F5344CB8AC3E}">
        <p14:creationId xmlns:p14="http://schemas.microsoft.com/office/powerpoint/2010/main" val="2038297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628650" y="158939"/>
            <a:ext cx="7886700" cy="656850"/>
          </a:xfrm>
        </p:spPr>
        <p:txBody>
          <a:bodyPr/>
          <a:lstStyle/>
          <a:p>
            <a:r>
              <a:rPr lang="de-DE" dirty="0"/>
              <a:t>Titelmasterformat durch Klicken bearbeiten</a:t>
            </a:r>
            <a:endParaRPr lang="en-US" dirty="0"/>
          </a:p>
        </p:txBody>
      </p:sp>
      <p:sp>
        <p:nvSpPr>
          <p:cNvPr id="3" name="Content Placeholder 2"/>
          <p:cNvSpPr>
            <a:spLocks noGrp="1"/>
          </p:cNvSpPr>
          <p:nvPr>
            <p:ph idx="1"/>
          </p:nvPr>
        </p:nvSpPr>
        <p:spPr>
          <a:xfrm>
            <a:off x="628650" y="1404280"/>
            <a:ext cx="7886700" cy="4351338"/>
          </a:xfr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10"/>
          </p:nvPr>
        </p:nvSpPr>
        <p:spPr>
          <a:xfrm>
            <a:off x="628650" y="6356351"/>
            <a:ext cx="1119468" cy="365125"/>
          </a:xfrm>
        </p:spPr>
        <p:txBody>
          <a:bodyPr/>
          <a:lstStyle>
            <a:lvl1pPr>
              <a:defRPr sz="1000"/>
            </a:lvl1pPr>
          </a:lstStyle>
          <a:p>
            <a:r>
              <a:rPr lang="de-DE" dirty="0"/>
              <a:t>Mi, 08.11.2017</a:t>
            </a:r>
          </a:p>
        </p:txBody>
      </p:sp>
      <p:sp>
        <p:nvSpPr>
          <p:cNvPr id="5" name="Footer Placeholder 4"/>
          <p:cNvSpPr>
            <a:spLocks noGrp="1"/>
          </p:cNvSpPr>
          <p:nvPr>
            <p:ph type="ftr" sz="quarter" idx="11"/>
          </p:nvPr>
        </p:nvSpPr>
        <p:spPr>
          <a:xfrm>
            <a:off x="1846728" y="6356351"/>
            <a:ext cx="5620871" cy="365125"/>
          </a:xfrm>
        </p:spPr>
        <p:txBody>
          <a:bodyPr/>
          <a:lstStyle>
            <a:lvl1pPr>
              <a:defRPr sz="1000"/>
            </a:lvl1pPr>
          </a:lstStyle>
          <a:p>
            <a:r>
              <a:rPr lang="de-DE" dirty="0"/>
              <a:t>Informationen zur Realschulabschlussprüfung, Laura Schneider, FBU Mathematik Sek I, SSA Albstadt</a:t>
            </a:r>
          </a:p>
        </p:txBody>
      </p:sp>
      <p:pic>
        <p:nvPicPr>
          <p:cNvPr id="12" name="Grafik 11"/>
          <p:cNvPicPr>
            <a:picLocks noChangeAspect="1"/>
          </p:cNvPicPr>
          <p:nvPr userDrawn="1"/>
        </p:nvPicPr>
        <p:blipFill>
          <a:blip r:embed="rId2">
            <a:duotone>
              <a:prstClr val="black"/>
              <a:schemeClr val="accent1">
                <a:lumMod val="75000"/>
                <a:tint val="45000"/>
                <a:satMod val="400000"/>
              </a:schemeClr>
            </a:duotone>
          </a:blip>
          <a:stretch>
            <a:fillRect/>
          </a:stretch>
        </p:blipFill>
        <p:spPr>
          <a:xfrm>
            <a:off x="0" y="2097"/>
            <a:ext cx="9144000" cy="957127"/>
          </a:xfrm>
          <a:prstGeom prst="rect">
            <a:avLst/>
          </a:prstGeom>
          <a:solidFill>
            <a:schemeClr val="accent1">
              <a:lumMod val="75000"/>
            </a:schemeClr>
          </a:solidFill>
          <a:ln>
            <a:solidFill>
              <a:schemeClr val="accent1">
                <a:lumMod val="75000"/>
              </a:schemeClr>
            </a:solidFill>
          </a:ln>
        </p:spPr>
      </p:pic>
      <p:sp>
        <p:nvSpPr>
          <p:cNvPr id="8" name="Slide Number Placeholder 5"/>
          <p:cNvSpPr>
            <a:spLocks noGrp="1"/>
          </p:cNvSpPr>
          <p:nvPr>
            <p:ph type="sldNum" sz="quarter" idx="4"/>
          </p:nvPr>
        </p:nvSpPr>
        <p:spPr>
          <a:xfrm>
            <a:off x="7566208" y="6356351"/>
            <a:ext cx="949141"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F3644D6F-172F-4B66-9DC6-DBEF6842E70D}" type="slidenum">
              <a:rPr lang="de-DE" smtClean="0"/>
              <a:pPr/>
              <a:t>‹Nr.›</a:t>
            </a:fld>
            <a:endParaRPr lang="de-DE" dirty="0"/>
          </a:p>
        </p:txBody>
      </p:sp>
    </p:spTree>
    <p:extLst>
      <p:ext uri="{BB962C8B-B14F-4D97-AF65-F5344CB8AC3E}">
        <p14:creationId xmlns:p14="http://schemas.microsoft.com/office/powerpoint/2010/main" val="242293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Titelmasterformat durch Klicken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r>
              <a:rPr lang="de-DE"/>
              <a:t>Mi, 08.11.2017</a:t>
            </a:r>
          </a:p>
        </p:txBody>
      </p:sp>
      <p:sp>
        <p:nvSpPr>
          <p:cNvPr id="5" name="Footer Placeholder 4"/>
          <p:cNvSpPr>
            <a:spLocks noGrp="1"/>
          </p:cNvSpPr>
          <p:nvPr>
            <p:ph type="ftr" sz="quarter" idx="11"/>
          </p:nvPr>
        </p:nvSpPr>
        <p:spPr/>
        <p:txBody>
          <a:bodyPr/>
          <a:lstStyle/>
          <a:p>
            <a:r>
              <a:rPr lang="de-DE"/>
              <a:t>Informationen zur Realschulabschlussprüfung, Laura Schneider, FBU Mathematik Sek I, SSA Albstadt</a:t>
            </a:r>
          </a:p>
        </p:txBody>
      </p:sp>
      <p:sp>
        <p:nvSpPr>
          <p:cNvPr id="6" name="Slide Number Placeholder 5"/>
          <p:cNvSpPr>
            <a:spLocks noGrp="1"/>
          </p:cNvSpPr>
          <p:nvPr>
            <p:ph type="sldNum" sz="quarter" idx="12"/>
          </p:nvPr>
        </p:nvSpPr>
        <p:spPr/>
        <p:txBody>
          <a:bodyPr/>
          <a:lstStyle/>
          <a:p>
            <a:fld id="{F3644D6F-172F-4B66-9DC6-DBEF6842E70D}" type="slidenum">
              <a:rPr lang="de-DE" smtClean="0"/>
              <a:t>‹Nr.›</a:t>
            </a:fld>
            <a:endParaRPr lang="de-DE"/>
          </a:p>
        </p:txBody>
      </p:sp>
    </p:spTree>
    <p:extLst>
      <p:ext uri="{BB962C8B-B14F-4D97-AF65-F5344CB8AC3E}">
        <p14:creationId xmlns:p14="http://schemas.microsoft.com/office/powerpoint/2010/main" val="2896743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r>
              <a:rPr lang="de-DE"/>
              <a:t>Mi, 08.11.2017</a:t>
            </a:r>
          </a:p>
        </p:txBody>
      </p:sp>
      <p:sp>
        <p:nvSpPr>
          <p:cNvPr id="6" name="Footer Placeholder 5"/>
          <p:cNvSpPr>
            <a:spLocks noGrp="1"/>
          </p:cNvSpPr>
          <p:nvPr>
            <p:ph type="ftr" sz="quarter" idx="11"/>
          </p:nvPr>
        </p:nvSpPr>
        <p:spPr/>
        <p:txBody>
          <a:bodyPr/>
          <a:lstStyle/>
          <a:p>
            <a:r>
              <a:rPr lang="de-DE"/>
              <a:t>Informationen zur Realschulabschlussprüfung, Laura Schneider, FBU Mathematik Sek I, SSA Albstadt</a:t>
            </a:r>
          </a:p>
        </p:txBody>
      </p:sp>
      <p:sp>
        <p:nvSpPr>
          <p:cNvPr id="7" name="Slide Number Placeholder 6"/>
          <p:cNvSpPr>
            <a:spLocks noGrp="1"/>
          </p:cNvSpPr>
          <p:nvPr>
            <p:ph type="sldNum" sz="quarter" idx="12"/>
          </p:nvPr>
        </p:nvSpPr>
        <p:spPr/>
        <p:txBody>
          <a:bodyPr/>
          <a:lstStyle/>
          <a:p>
            <a:fld id="{F3644D6F-172F-4B66-9DC6-DBEF6842E70D}" type="slidenum">
              <a:rPr lang="de-DE" smtClean="0"/>
              <a:t>‹Nr.›</a:t>
            </a:fld>
            <a:endParaRPr lang="de-DE"/>
          </a:p>
        </p:txBody>
      </p:sp>
    </p:spTree>
    <p:extLst>
      <p:ext uri="{BB962C8B-B14F-4D97-AF65-F5344CB8AC3E}">
        <p14:creationId xmlns:p14="http://schemas.microsoft.com/office/powerpoint/2010/main" val="1925339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r>
              <a:rPr lang="de-DE"/>
              <a:t>Mi, 08.11.2017</a:t>
            </a:r>
          </a:p>
        </p:txBody>
      </p:sp>
      <p:sp>
        <p:nvSpPr>
          <p:cNvPr id="8" name="Footer Placeholder 7"/>
          <p:cNvSpPr>
            <a:spLocks noGrp="1"/>
          </p:cNvSpPr>
          <p:nvPr>
            <p:ph type="ftr" sz="quarter" idx="11"/>
          </p:nvPr>
        </p:nvSpPr>
        <p:spPr/>
        <p:txBody>
          <a:bodyPr/>
          <a:lstStyle/>
          <a:p>
            <a:r>
              <a:rPr lang="de-DE"/>
              <a:t>Informationen zur Realschulabschlussprüfung, Laura Schneider, FBU Mathematik Sek I, SSA Albstadt</a:t>
            </a:r>
          </a:p>
        </p:txBody>
      </p:sp>
      <p:sp>
        <p:nvSpPr>
          <p:cNvPr id="9" name="Slide Number Placeholder 8"/>
          <p:cNvSpPr>
            <a:spLocks noGrp="1"/>
          </p:cNvSpPr>
          <p:nvPr>
            <p:ph type="sldNum" sz="quarter" idx="12"/>
          </p:nvPr>
        </p:nvSpPr>
        <p:spPr/>
        <p:txBody>
          <a:bodyPr/>
          <a:lstStyle/>
          <a:p>
            <a:fld id="{F3644D6F-172F-4B66-9DC6-DBEF6842E70D}" type="slidenum">
              <a:rPr lang="de-DE" smtClean="0"/>
              <a:t>‹Nr.›</a:t>
            </a:fld>
            <a:endParaRPr lang="de-DE"/>
          </a:p>
        </p:txBody>
      </p:sp>
    </p:spTree>
    <p:extLst>
      <p:ext uri="{BB962C8B-B14F-4D97-AF65-F5344CB8AC3E}">
        <p14:creationId xmlns:p14="http://schemas.microsoft.com/office/powerpoint/2010/main" val="1768029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r>
              <a:rPr lang="de-DE"/>
              <a:t>Mi, 08.11.2017</a:t>
            </a:r>
          </a:p>
        </p:txBody>
      </p:sp>
      <p:sp>
        <p:nvSpPr>
          <p:cNvPr id="4" name="Footer Placeholder 3"/>
          <p:cNvSpPr>
            <a:spLocks noGrp="1"/>
          </p:cNvSpPr>
          <p:nvPr>
            <p:ph type="ftr" sz="quarter" idx="11"/>
          </p:nvPr>
        </p:nvSpPr>
        <p:spPr/>
        <p:txBody>
          <a:bodyPr/>
          <a:lstStyle/>
          <a:p>
            <a:r>
              <a:rPr lang="de-DE"/>
              <a:t>Informationen zur Realschulabschlussprüfung, Laura Schneider, FBU Mathematik Sek I, SSA Albstadt</a:t>
            </a:r>
          </a:p>
        </p:txBody>
      </p:sp>
      <p:sp>
        <p:nvSpPr>
          <p:cNvPr id="5" name="Slide Number Placeholder 4"/>
          <p:cNvSpPr>
            <a:spLocks noGrp="1"/>
          </p:cNvSpPr>
          <p:nvPr>
            <p:ph type="sldNum" sz="quarter" idx="12"/>
          </p:nvPr>
        </p:nvSpPr>
        <p:spPr/>
        <p:txBody>
          <a:bodyPr/>
          <a:lstStyle/>
          <a:p>
            <a:fld id="{F3644D6F-172F-4B66-9DC6-DBEF6842E70D}" type="slidenum">
              <a:rPr lang="de-DE" smtClean="0"/>
              <a:t>‹Nr.›</a:t>
            </a:fld>
            <a:endParaRPr lang="de-DE"/>
          </a:p>
        </p:txBody>
      </p:sp>
    </p:spTree>
    <p:extLst>
      <p:ext uri="{BB962C8B-B14F-4D97-AF65-F5344CB8AC3E}">
        <p14:creationId xmlns:p14="http://schemas.microsoft.com/office/powerpoint/2010/main" val="3060991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de-DE"/>
              <a:t>Mi, 08.11.2017</a:t>
            </a:r>
          </a:p>
        </p:txBody>
      </p:sp>
      <p:sp>
        <p:nvSpPr>
          <p:cNvPr id="3" name="Footer Placeholder 2"/>
          <p:cNvSpPr>
            <a:spLocks noGrp="1"/>
          </p:cNvSpPr>
          <p:nvPr>
            <p:ph type="ftr" sz="quarter" idx="11"/>
          </p:nvPr>
        </p:nvSpPr>
        <p:spPr/>
        <p:txBody>
          <a:bodyPr/>
          <a:lstStyle/>
          <a:p>
            <a:r>
              <a:rPr lang="de-DE"/>
              <a:t>Informationen zur Realschulabschlussprüfung, Laura Schneider, FBU Mathematik Sek I, SSA Albstadt</a:t>
            </a:r>
          </a:p>
        </p:txBody>
      </p:sp>
      <p:sp>
        <p:nvSpPr>
          <p:cNvPr id="4" name="Slide Number Placeholder 3"/>
          <p:cNvSpPr>
            <a:spLocks noGrp="1"/>
          </p:cNvSpPr>
          <p:nvPr>
            <p:ph type="sldNum" sz="quarter" idx="12"/>
          </p:nvPr>
        </p:nvSpPr>
        <p:spPr/>
        <p:txBody>
          <a:bodyPr/>
          <a:lstStyle/>
          <a:p>
            <a:fld id="{F3644D6F-172F-4B66-9DC6-DBEF6842E70D}" type="slidenum">
              <a:rPr lang="de-DE" smtClean="0"/>
              <a:t>‹Nr.›</a:t>
            </a:fld>
            <a:endParaRPr lang="de-DE"/>
          </a:p>
        </p:txBody>
      </p:sp>
    </p:spTree>
    <p:extLst>
      <p:ext uri="{BB962C8B-B14F-4D97-AF65-F5344CB8AC3E}">
        <p14:creationId xmlns:p14="http://schemas.microsoft.com/office/powerpoint/2010/main" val="693717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Titelmasterformat durch Klicken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r>
              <a:rPr lang="de-DE"/>
              <a:t>Mi, 08.11.2017</a:t>
            </a:r>
          </a:p>
        </p:txBody>
      </p:sp>
      <p:sp>
        <p:nvSpPr>
          <p:cNvPr id="6" name="Footer Placeholder 5"/>
          <p:cNvSpPr>
            <a:spLocks noGrp="1"/>
          </p:cNvSpPr>
          <p:nvPr>
            <p:ph type="ftr" sz="quarter" idx="11"/>
          </p:nvPr>
        </p:nvSpPr>
        <p:spPr/>
        <p:txBody>
          <a:bodyPr/>
          <a:lstStyle/>
          <a:p>
            <a:r>
              <a:rPr lang="de-DE"/>
              <a:t>Informationen zur Realschulabschlussprüfung, Laura Schneider, FBU Mathematik Sek I, SSA Albstadt</a:t>
            </a:r>
          </a:p>
        </p:txBody>
      </p:sp>
      <p:sp>
        <p:nvSpPr>
          <p:cNvPr id="7" name="Slide Number Placeholder 6"/>
          <p:cNvSpPr>
            <a:spLocks noGrp="1"/>
          </p:cNvSpPr>
          <p:nvPr>
            <p:ph type="sldNum" sz="quarter" idx="12"/>
          </p:nvPr>
        </p:nvSpPr>
        <p:spPr/>
        <p:txBody>
          <a:bodyPr/>
          <a:lstStyle/>
          <a:p>
            <a:fld id="{F3644D6F-172F-4B66-9DC6-DBEF6842E70D}" type="slidenum">
              <a:rPr lang="de-DE" smtClean="0"/>
              <a:t>‹Nr.›</a:t>
            </a:fld>
            <a:endParaRPr lang="de-DE"/>
          </a:p>
        </p:txBody>
      </p:sp>
    </p:spTree>
    <p:extLst>
      <p:ext uri="{BB962C8B-B14F-4D97-AF65-F5344CB8AC3E}">
        <p14:creationId xmlns:p14="http://schemas.microsoft.com/office/powerpoint/2010/main" val="3927730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r>
              <a:rPr lang="de-DE"/>
              <a:t>Mi, 08.11.2017</a:t>
            </a:r>
          </a:p>
        </p:txBody>
      </p:sp>
      <p:sp>
        <p:nvSpPr>
          <p:cNvPr id="6" name="Footer Placeholder 5"/>
          <p:cNvSpPr>
            <a:spLocks noGrp="1"/>
          </p:cNvSpPr>
          <p:nvPr>
            <p:ph type="ftr" sz="quarter" idx="11"/>
          </p:nvPr>
        </p:nvSpPr>
        <p:spPr/>
        <p:txBody>
          <a:bodyPr/>
          <a:lstStyle/>
          <a:p>
            <a:r>
              <a:rPr lang="de-DE"/>
              <a:t>Informationen zur Realschulabschlussprüfung, Laura Schneider, FBU Mathematik Sek I, SSA Albstadt</a:t>
            </a:r>
          </a:p>
        </p:txBody>
      </p:sp>
      <p:sp>
        <p:nvSpPr>
          <p:cNvPr id="7" name="Slide Number Placeholder 6"/>
          <p:cNvSpPr>
            <a:spLocks noGrp="1"/>
          </p:cNvSpPr>
          <p:nvPr>
            <p:ph type="sldNum" sz="quarter" idx="12"/>
          </p:nvPr>
        </p:nvSpPr>
        <p:spPr/>
        <p:txBody>
          <a:bodyPr/>
          <a:lstStyle/>
          <a:p>
            <a:fld id="{F3644D6F-172F-4B66-9DC6-DBEF6842E70D}" type="slidenum">
              <a:rPr lang="de-DE" smtClean="0"/>
              <a:t>‹Nr.›</a:t>
            </a:fld>
            <a:endParaRPr lang="de-DE"/>
          </a:p>
        </p:txBody>
      </p:sp>
    </p:spTree>
    <p:extLst>
      <p:ext uri="{BB962C8B-B14F-4D97-AF65-F5344CB8AC3E}">
        <p14:creationId xmlns:p14="http://schemas.microsoft.com/office/powerpoint/2010/main" val="2559906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a:t>Mi, 08.11.2017</a:t>
            </a: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Informationen zur Realschulabschlussprüfung, Laura Schneider, FBU Mathematik Sek I, SSA Albstadt</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644D6F-172F-4B66-9DC6-DBEF6842E70D}" type="slidenum">
              <a:rPr lang="de-DE" smtClean="0"/>
              <a:t>‹Nr.›</a:t>
            </a:fld>
            <a:endParaRPr lang="de-DE"/>
          </a:p>
        </p:txBody>
      </p:sp>
    </p:spTree>
    <p:extLst>
      <p:ext uri="{BB962C8B-B14F-4D97-AF65-F5344CB8AC3E}">
        <p14:creationId xmlns:p14="http://schemas.microsoft.com/office/powerpoint/2010/main" val="911293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612396"/>
            <a:ext cx="8054546" cy="2441198"/>
          </a:xfrm>
        </p:spPr>
        <p:txBody>
          <a:bodyPr>
            <a:normAutofit/>
          </a:bodyPr>
          <a:lstStyle/>
          <a:p>
            <a:r>
              <a:rPr lang="de-DE" sz="5400" b="1" dirty="0">
                <a:solidFill>
                  <a:schemeClr val="accent1"/>
                </a:solidFill>
                <a:effectLst>
                  <a:outerShdw blurRad="38100" dist="38100" dir="2700000" algn="tl">
                    <a:srgbClr val="000000">
                      <a:alpha val="43137"/>
                    </a:srgbClr>
                  </a:outerShdw>
                </a:effectLst>
              </a:rPr>
              <a:t>Informationen zur Hauptschulabschlussprüfung</a:t>
            </a:r>
            <a:endParaRPr lang="de-DE" sz="5400" dirty="0">
              <a:solidFill>
                <a:schemeClr val="accent1"/>
              </a:solidFill>
              <a:effectLst>
                <a:outerShdw blurRad="38100" dist="38100" dir="2700000" algn="tl">
                  <a:srgbClr val="000000">
                    <a:alpha val="43137"/>
                  </a:srgbClr>
                </a:outerShdw>
              </a:effectLst>
            </a:endParaRPr>
          </a:p>
        </p:txBody>
      </p:sp>
      <p:sp>
        <p:nvSpPr>
          <p:cNvPr id="3" name="Untertitel 2"/>
          <p:cNvSpPr>
            <a:spLocks noGrp="1"/>
          </p:cNvSpPr>
          <p:nvPr>
            <p:ph type="subTitle" idx="1"/>
          </p:nvPr>
        </p:nvSpPr>
        <p:spPr>
          <a:xfrm>
            <a:off x="1143000" y="4853017"/>
            <a:ext cx="6858000" cy="1655762"/>
          </a:xfrm>
        </p:spPr>
        <p:txBody>
          <a:bodyPr>
            <a:noAutofit/>
          </a:bodyPr>
          <a:lstStyle/>
          <a:p>
            <a:endParaRPr lang="de-DE" sz="1400" dirty="0"/>
          </a:p>
          <a:p>
            <a:r>
              <a:rPr lang="de-DE" sz="4800" dirty="0"/>
              <a:t>Donnerstag, 25.09.2026</a:t>
            </a:r>
          </a:p>
        </p:txBody>
      </p:sp>
      <p:pic>
        <p:nvPicPr>
          <p:cNvPr id="6" name="Grafik 5">
            <a:extLst>
              <a:ext uri="{FF2B5EF4-FFF2-40B4-BE49-F238E27FC236}">
                <a16:creationId xmlns:a16="http://schemas.microsoft.com/office/drawing/2014/main" id="{2700ECBB-F73C-4F73-9D17-11DA37496A8C}"/>
              </a:ext>
            </a:extLst>
          </p:cNvPr>
          <p:cNvPicPr/>
          <p:nvPr/>
        </p:nvPicPr>
        <p:blipFill>
          <a:blip r:embed="rId2" cstate="print">
            <a:extLst>
              <a:ext uri="{28A0092B-C50C-407E-A947-70E740481C1C}">
                <a14:useLocalDpi xmlns:a14="http://schemas.microsoft.com/office/drawing/2010/main"/>
              </a:ext>
            </a:extLst>
          </a:blip>
          <a:stretch>
            <a:fillRect/>
          </a:stretch>
        </p:blipFill>
        <p:spPr>
          <a:xfrm>
            <a:off x="3445642" y="3582476"/>
            <a:ext cx="2252715" cy="944334"/>
          </a:xfrm>
          <a:prstGeom prst="rect">
            <a:avLst/>
          </a:prstGeom>
        </p:spPr>
      </p:pic>
    </p:spTree>
    <p:extLst>
      <p:ext uri="{BB962C8B-B14F-4D97-AF65-F5344CB8AC3E}">
        <p14:creationId xmlns:p14="http://schemas.microsoft.com/office/powerpoint/2010/main" val="2785522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4000" dirty="0">
                <a:effectLst>
                  <a:outerShdw blurRad="38100" dist="38100" dir="2700000" algn="tl">
                    <a:srgbClr val="000000">
                      <a:alpha val="43137"/>
                    </a:srgbClr>
                  </a:outerShdw>
                </a:effectLst>
              </a:rPr>
              <a:t>6.1. Schriftliche Prüfung: DEUTSCH</a:t>
            </a:r>
          </a:p>
        </p:txBody>
      </p:sp>
      <p:sp>
        <p:nvSpPr>
          <p:cNvPr id="3" name="Inhaltsplatzhalter 2"/>
          <p:cNvSpPr>
            <a:spLocks noGrp="1"/>
          </p:cNvSpPr>
          <p:nvPr>
            <p:ph idx="1"/>
          </p:nvPr>
        </p:nvSpPr>
        <p:spPr>
          <a:xfrm>
            <a:off x="628650" y="1413735"/>
            <a:ext cx="7886700" cy="4908805"/>
          </a:xfrm>
        </p:spPr>
        <p:txBody>
          <a:bodyPr>
            <a:normAutofit/>
          </a:bodyPr>
          <a:lstStyle/>
          <a:p>
            <a:pPr lvl="0"/>
            <a:r>
              <a:rPr lang="de-DE" sz="2200" dirty="0"/>
              <a:t>Prüfungslektüre: </a:t>
            </a:r>
          </a:p>
          <a:p>
            <a:pPr marL="0" lvl="0" indent="0">
              <a:buNone/>
            </a:pPr>
            <a:r>
              <a:rPr lang="de-DE" sz="2200" dirty="0"/>
              <a:t>   „Ein Schatten wie ein Leopard“ von Myron Leroy</a:t>
            </a:r>
          </a:p>
          <a:p>
            <a:pPr marL="0" lvl="0" indent="0">
              <a:buNone/>
            </a:pPr>
            <a:endParaRPr lang="de-DE" sz="2200" dirty="0"/>
          </a:p>
          <a:p>
            <a:pPr lvl="0"/>
            <a:r>
              <a:rPr lang="de-DE" sz="2200" dirty="0"/>
              <a:t>Zugelassene Hilfsmittel:</a:t>
            </a:r>
          </a:p>
          <a:p>
            <a:pPr lvl="1"/>
            <a:r>
              <a:rPr lang="de-DE" sz="2200" dirty="0"/>
              <a:t>Das an der Schule verwendete Buch (eigene Randnotizen sind erlaubt – keine Haftnotizen, Klebestreifen, etc.)</a:t>
            </a:r>
          </a:p>
          <a:p>
            <a:pPr lvl="1"/>
            <a:r>
              <a:rPr lang="de-DE" sz="2200" dirty="0"/>
              <a:t>Rechtschreibwörterbuch</a:t>
            </a:r>
          </a:p>
          <a:p>
            <a:pPr marL="457200" lvl="1" indent="0">
              <a:buNone/>
            </a:pPr>
            <a:endParaRPr lang="de-DE" sz="2200" dirty="0"/>
          </a:p>
          <a:p>
            <a:r>
              <a:rPr lang="de-DE" sz="2200" dirty="0"/>
              <a:t>Hinweis: Im Aufsatz aus dem </a:t>
            </a:r>
            <a:r>
              <a:rPr lang="de-DE" sz="2200" b="1" dirty="0" err="1"/>
              <a:t>Wahlteil</a:t>
            </a:r>
            <a:r>
              <a:rPr lang="de-DE" sz="2200" b="1" dirty="0"/>
              <a:t> B</a:t>
            </a:r>
            <a:r>
              <a:rPr lang="de-DE" sz="2200" dirty="0"/>
              <a:t> wird auch die </a:t>
            </a:r>
            <a:r>
              <a:rPr lang="de-DE" sz="2200" b="1" dirty="0"/>
              <a:t>Rechtschreibung</a:t>
            </a:r>
            <a:r>
              <a:rPr lang="de-DE" sz="2200" dirty="0"/>
              <a:t> bewertet!</a:t>
            </a:r>
          </a:p>
          <a:p>
            <a:pPr marL="0" indent="0">
              <a:lnSpc>
                <a:spcPct val="120000"/>
              </a:lnSpc>
              <a:buNone/>
            </a:pPr>
            <a:endParaRPr lang="de-DE" dirty="0"/>
          </a:p>
        </p:txBody>
      </p:sp>
    </p:spTree>
    <p:extLst>
      <p:ext uri="{BB962C8B-B14F-4D97-AF65-F5344CB8AC3E}">
        <p14:creationId xmlns:p14="http://schemas.microsoft.com/office/powerpoint/2010/main" val="3572046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275183"/>
            <a:ext cx="7886700" cy="5323921"/>
          </a:xfrm>
        </p:spPr>
        <p:txBody>
          <a:bodyPr>
            <a:normAutofit/>
          </a:bodyPr>
          <a:lstStyle/>
          <a:p>
            <a:pPr lvl="0"/>
            <a:r>
              <a:rPr lang="de-DE" sz="2200" dirty="0"/>
              <a:t>Termin: Die, 12. Mai 2026 </a:t>
            </a:r>
            <a:r>
              <a:rPr lang="de-DE" sz="2200" i="1" dirty="0"/>
              <a:t>(NT: Mi, 17. Juni 2026)</a:t>
            </a:r>
            <a:endParaRPr lang="de-DE" sz="2200" dirty="0"/>
          </a:p>
          <a:p>
            <a:pPr lvl="0"/>
            <a:r>
              <a:rPr lang="de-DE" sz="2200" dirty="0"/>
              <a:t>Reine Bearbeitungszeit: 135 Minuten</a:t>
            </a:r>
          </a:p>
          <a:p>
            <a:pPr lvl="0"/>
            <a:r>
              <a:rPr lang="de-DE" sz="2200" dirty="0"/>
              <a:t>Inhalte: Bildungsstandards der Klassen 7 – 9 + Grundlagenwissen</a:t>
            </a:r>
          </a:p>
          <a:p>
            <a:pPr lvl="0"/>
            <a:r>
              <a:rPr lang="de-DE" sz="2200" dirty="0"/>
              <a:t>Prüfungsteile</a:t>
            </a:r>
          </a:p>
          <a:p>
            <a:pPr lvl="1"/>
            <a:r>
              <a:rPr lang="de-DE" sz="2000" u="dotted" dirty="0"/>
              <a:t>Pflichtteil A1 (10 Punkte): Hilfsmittelfreier Teil (45 Minuten)</a:t>
            </a:r>
            <a:endParaRPr lang="de-DE" sz="2000" dirty="0"/>
          </a:p>
          <a:p>
            <a:pPr lvl="2"/>
            <a:r>
              <a:rPr lang="de-DE" dirty="0"/>
              <a:t>Grundkenntnisse</a:t>
            </a:r>
          </a:p>
          <a:p>
            <a:pPr marL="914400" lvl="2" indent="0">
              <a:buNone/>
            </a:pPr>
            <a:endParaRPr lang="de-DE" sz="1200" dirty="0"/>
          </a:p>
          <a:p>
            <a:pPr lvl="1"/>
            <a:r>
              <a:rPr lang="de-DE" sz="2000" u="dotted" dirty="0"/>
              <a:t>Pflichtteil A2 (10 Punkte): (90 Minuten)</a:t>
            </a:r>
            <a:endParaRPr lang="de-DE" sz="2000" dirty="0"/>
          </a:p>
          <a:p>
            <a:pPr lvl="2"/>
            <a:r>
              <a:rPr lang="de-DE" dirty="0"/>
              <a:t>alle Aufgaben müssen bearbeitet werden</a:t>
            </a:r>
          </a:p>
          <a:p>
            <a:pPr marL="914400" lvl="2" indent="0">
              <a:buNone/>
            </a:pPr>
            <a:endParaRPr lang="de-DE" sz="1200" dirty="0"/>
          </a:p>
          <a:p>
            <a:pPr lvl="1"/>
            <a:r>
              <a:rPr lang="de-DE" sz="2000" u="dotted" dirty="0" err="1"/>
              <a:t>Wahlteil</a:t>
            </a:r>
            <a:r>
              <a:rPr lang="de-DE" sz="2000" u="dotted" dirty="0"/>
              <a:t> B (10 Punkte):</a:t>
            </a:r>
            <a:endParaRPr lang="de-DE" sz="2000" dirty="0"/>
          </a:p>
          <a:p>
            <a:pPr lvl="2"/>
            <a:r>
              <a:rPr lang="de-DE" dirty="0"/>
              <a:t>2 Aufgaben von 3 müssen bearbeitet werden</a:t>
            </a:r>
          </a:p>
          <a:p>
            <a:pPr lvl="2"/>
            <a:r>
              <a:rPr lang="de-DE" dirty="0"/>
              <a:t>wenn alle 3 Aufgaben bearbeitet werden, werden die beiden besten gewertet</a:t>
            </a:r>
          </a:p>
          <a:p>
            <a:pPr marL="457200" lvl="1" indent="0">
              <a:buNone/>
            </a:pPr>
            <a:endParaRPr lang="de-DE" sz="2200" dirty="0"/>
          </a:p>
          <a:p>
            <a:pPr lvl="0"/>
            <a:endParaRPr lang="de-DE" sz="2200" dirty="0"/>
          </a:p>
          <a:p>
            <a:pPr lvl="0"/>
            <a:endParaRPr lang="de-DE" sz="2200" dirty="0"/>
          </a:p>
          <a:p>
            <a:pPr lvl="0"/>
            <a:endParaRPr lang="de-DE" sz="2200" dirty="0"/>
          </a:p>
        </p:txBody>
      </p:sp>
      <p:sp>
        <p:nvSpPr>
          <p:cNvPr id="6" name="Titel 1"/>
          <p:cNvSpPr txBox="1">
            <a:spLocks/>
          </p:cNvSpPr>
          <p:nvPr/>
        </p:nvSpPr>
        <p:spPr>
          <a:xfrm>
            <a:off x="781050" y="157101"/>
            <a:ext cx="7886700" cy="656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e-DE" sz="4000" dirty="0">
                <a:effectLst>
                  <a:outerShdw blurRad="38100" dist="38100" dir="2700000" algn="tl">
                    <a:srgbClr val="000000">
                      <a:alpha val="43137"/>
                    </a:srgbClr>
                  </a:outerShdw>
                </a:effectLst>
              </a:rPr>
              <a:t>7. Schriftliche Prüfung: MATHE</a:t>
            </a:r>
          </a:p>
        </p:txBody>
      </p:sp>
    </p:spTree>
    <p:extLst>
      <p:ext uri="{BB962C8B-B14F-4D97-AF65-F5344CB8AC3E}">
        <p14:creationId xmlns:p14="http://schemas.microsoft.com/office/powerpoint/2010/main" val="375576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4000" dirty="0">
                <a:effectLst>
                  <a:outerShdw blurRad="38100" dist="38100" dir="2700000" algn="tl">
                    <a:srgbClr val="000000">
                      <a:alpha val="43137"/>
                    </a:srgbClr>
                  </a:outerShdw>
                </a:effectLst>
              </a:rPr>
              <a:t>7.1. Schriftliche Prüfung: MATHE</a:t>
            </a:r>
          </a:p>
        </p:txBody>
      </p:sp>
      <p:sp>
        <p:nvSpPr>
          <p:cNvPr id="3" name="Inhaltsplatzhalter 2"/>
          <p:cNvSpPr>
            <a:spLocks noGrp="1"/>
          </p:cNvSpPr>
          <p:nvPr>
            <p:ph idx="1"/>
          </p:nvPr>
        </p:nvSpPr>
        <p:spPr>
          <a:xfrm>
            <a:off x="628650" y="1420385"/>
            <a:ext cx="7886700" cy="3347735"/>
          </a:xfrm>
        </p:spPr>
        <p:txBody>
          <a:bodyPr>
            <a:normAutofit/>
          </a:bodyPr>
          <a:lstStyle/>
          <a:p>
            <a:pPr lvl="0"/>
            <a:r>
              <a:rPr lang="de-DE" sz="2200" dirty="0"/>
              <a:t>Zugelassene Hilfsmittel:</a:t>
            </a:r>
          </a:p>
          <a:p>
            <a:pPr marL="0" lvl="0" indent="0">
              <a:buNone/>
            </a:pPr>
            <a:endParaRPr lang="de-DE" sz="2200" dirty="0"/>
          </a:p>
          <a:p>
            <a:pPr lvl="1"/>
            <a:r>
              <a:rPr lang="de-DE" sz="2200" dirty="0"/>
              <a:t>Teil A1: Zeichengeräte</a:t>
            </a:r>
          </a:p>
          <a:p>
            <a:pPr lvl="1"/>
            <a:endParaRPr lang="de-DE" sz="2200" dirty="0"/>
          </a:p>
          <a:p>
            <a:pPr lvl="1"/>
            <a:r>
              <a:rPr lang="de-DE" sz="2200" dirty="0"/>
              <a:t>Teil A2 und Teil B:</a:t>
            </a:r>
          </a:p>
          <a:p>
            <a:pPr lvl="2"/>
            <a:r>
              <a:rPr lang="de-DE" sz="1800" dirty="0"/>
              <a:t>Taschenrechner (nur für Teil A2 und B und nur der an der Schule eingesetzte!)</a:t>
            </a:r>
          </a:p>
          <a:p>
            <a:pPr lvl="2"/>
            <a:r>
              <a:rPr lang="de-DE" sz="1800" dirty="0"/>
              <a:t>Formelsammlung (Nur für Teil A2 und B und ohne Ergänzungen!)</a:t>
            </a:r>
          </a:p>
          <a:p>
            <a:pPr lvl="2"/>
            <a:r>
              <a:rPr lang="de-DE" sz="1800" dirty="0"/>
              <a:t>Zeichengeräte</a:t>
            </a:r>
          </a:p>
          <a:p>
            <a:pPr lvl="2"/>
            <a:endParaRPr lang="de-DE" sz="1800" dirty="0"/>
          </a:p>
          <a:p>
            <a:pPr marL="914400" lvl="2" indent="0">
              <a:buNone/>
            </a:pPr>
            <a:endParaRPr lang="de-DE" sz="1800" dirty="0"/>
          </a:p>
        </p:txBody>
      </p:sp>
      <p:pic>
        <p:nvPicPr>
          <p:cNvPr id="4" name="Grafik 3">
            <a:extLst>
              <a:ext uri="{FF2B5EF4-FFF2-40B4-BE49-F238E27FC236}">
                <a16:creationId xmlns:a16="http://schemas.microsoft.com/office/drawing/2014/main" id="{A6D399B8-77B1-4651-8D05-B43508857016}"/>
              </a:ext>
            </a:extLst>
          </p:cNvPr>
          <p:cNvPicPr>
            <a:picLocks noChangeAspect="1"/>
          </p:cNvPicPr>
          <p:nvPr/>
        </p:nvPicPr>
        <p:blipFill>
          <a:blip r:embed="rId2"/>
          <a:stretch>
            <a:fillRect/>
          </a:stretch>
        </p:blipFill>
        <p:spPr>
          <a:xfrm>
            <a:off x="1516566" y="4930067"/>
            <a:ext cx="6110868" cy="1460810"/>
          </a:xfrm>
          <a:prstGeom prst="rect">
            <a:avLst/>
          </a:prstGeom>
        </p:spPr>
      </p:pic>
    </p:spTree>
    <p:extLst>
      <p:ext uri="{BB962C8B-B14F-4D97-AF65-F5344CB8AC3E}">
        <p14:creationId xmlns:p14="http://schemas.microsoft.com/office/powerpoint/2010/main" val="548164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4000" dirty="0">
                <a:effectLst>
                  <a:outerShdw blurRad="38100" dist="38100" dir="2700000" algn="tl">
                    <a:srgbClr val="000000">
                      <a:alpha val="43137"/>
                    </a:srgbClr>
                  </a:outerShdw>
                </a:effectLst>
              </a:rPr>
              <a:t>8. Schriftliche Prüfung: ALLGEMEIN</a:t>
            </a:r>
          </a:p>
        </p:txBody>
      </p:sp>
      <p:sp>
        <p:nvSpPr>
          <p:cNvPr id="3" name="Inhaltsplatzhalter 2"/>
          <p:cNvSpPr>
            <a:spLocks noGrp="1"/>
          </p:cNvSpPr>
          <p:nvPr>
            <p:ph idx="1"/>
          </p:nvPr>
        </p:nvSpPr>
        <p:spPr>
          <a:xfrm>
            <a:off x="628650" y="1644394"/>
            <a:ext cx="7886700" cy="4908805"/>
          </a:xfrm>
        </p:spPr>
        <p:txBody>
          <a:bodyPr>
            <a:normAutofit/>
          </a:bodyPr>
          <a:lstStyle/>
          <a:p>
            <a:pPr lvl="0">
              <a:lnSpc>
                <a:spcPct val="100000"/>
              </a:lnSpc>
            </a:pPr>
            <a:r>
              <a:rPr lang="de-DE" sz="2200" dirty="0"/>
              <a:t>Alle schriftlichen Prüfungen beginnen um 9.00 Uhr im jeweiligen Prüfungsraum.</a:t>
            </a:r>
          </a:p>
          <a:p>
            <a:pPr lvl="0">
              <a:lnSpc>
                <a:spcPct val="100000"/>
              </a:lnSpc>
            </a:pPr>
            <a:r>
              <a:rPr lang="de-DE" sz="2200" dirty="0"/>
              <a:t>Anwesenheitspflicht im jeweiligen Prüfungsraum ab 8.45 Uhr.</a:t>
            </a:r>
          </a:p>
          <a:p>
            <a:pPr lvl="0">
              <a:lnSpc>
                <a:spcPct val="100000"/>
              </a:lnSpc>
            </a:pPr>
            <a:r>
              <a:rPr lang="de-DE" sz="2200" dirty="0"/>
              <a:t>Der Prüfungsraum darf nur für Toilettengänge verlassen werden.</a:t>
            </a:r>
          </a:p>
          <a:p>
            <a:pPr lvl="0">
              <a:lnSpc>
                <a:spcPct val="100000"/>
              </a:lnSpc>
            </a:pPr>
            <a:r>
              <a:rPr lang="de-DE" sz="2200" dirty="0"/>
              <a:t>Smartphones, </a:t>
            </a:r>
            <a:r>
              <a:rPr lang="de-DE" sz="2200" dirty="0" err="1"/>
              <a:t>Smartwatches</a:t>
            </a:r>
            <a:r>
              <a:rPr lang="de-DE" sz="2200" dirty="0"/>
              <a:t>, etc. sind strengstens verboten, alleine das Mitführen solcher Geräte stellt eine Täuschungs-handlung dar.</a:t>
            </a:r>
          </a:p>
          <a:p>
            <a:pPr lvl="0">
              <a:lnSpc>
                <a:spcPct val="100000"/>
              </a:lnSpc>
            </a:pPr>
            <a:r>
              <a:rPr lang="de-DE" sz="2200" dirty="0"/>
              <a:t>Täuschungshandlungen während der Prüfung haben das Nichtbestehen der </a:t>
            </a:r>
            <a:r>
              <a:rPr lang="de-DE" sz="2200" b="1" dirty="0">
                <a:solidFill>
                  <a:srgbClr val="FF0000"/>
                </a:solidFill>
              </a:rPr>
              <a:t>gesamten</a:t>
            </a:r>
            <a:r>
              <a:rPr lang="de-DE" sz="2200" dirty="0"/>
              <a:t> Abschlussprüfung zur Folge!</a:t>
            </a:r>
          </a:p>
          <a:p>
            <a:pPr lvl="0">
              <a:lnSpc>
                <a:spcPct val="100000"/>
              </a:lnSpc>
            </a:pPr>
            <a:r>
              <a:rPr lang="de-DE" sz="2200" dirty="0"/>
              <a:t>Bei allen schriftlichen Prüfungen sind dokumentenechte Schreibgeräte in blau oder schwarz zu verwenden!</a:t>
            </a:r>
          </a:p>
          <a:p>
            <a:pPr lvl="0"/>
            <a:endParaRPr lang="de-DE" sz="2200" dirty="0"/>
          </a:p>
        </p:txBody>
      </p:sp>
    </p:spTree>
    <p:extLst>
      <p:ext uri="{BB962C8B-B14F-4D97-AF65-F5344CB8AC3E}">
        <p14:creationId xmlns:p14="http://schemas.microsoft.com/office/powerpoint/2010/main" val="279322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4000" dirty="0">
                <a:effectLst>
                  <a:outerShdw blurRad="38100" dist="38100" dir="2700000" algn="tl">
                    <a:srgbClr val="000000">
                      <a:alpha val="43137"/>
                    </a:srgbClr>
                  </a:outerShdw>
                </a:effectLst>
              </a:rPr>
              <a:t>9. Mündliche Prüfung D, M</a:t>
            </a:r>
          </a:p>
        </p:txBody>
      </p:sp>
      <p:sp>
        <p:nvSpPr>
          <p:cNvPr id="3" name="Inhaltsplatzhalter 2"/>
          <p:cNvSpPr>
            <a:spLocks noGrp="1"/>
          </p:cNvSpPr>
          <p:nvPr>
            <p:ph idx="1"/>
          </p:nvPr>
        </p:nvSpPr>
        <p:spPr>
          <a:xfrm>
            <a:off x="628650" y="1172486"/>
            <a:ext cx="7886700" cy="5510150"/>
          </a:xfrm>
        </p:spPr>
        <p:txBody>
          <a:bodyPr>
            <a:noAutofit/>
          </a:bodyPr>
          <a:lstStyle/>
          <a:p>
            <a:pPr lvl="0">
              <a:lnSpc>
                <a:spcPct val="120000"/>
              </a:lnSpc>
            </a:pPr>
            <a:r>
              <a:rPr lang="de-DE" sz="2000" dirty="0"/>
              <a:t>Nach Bekanntgabe der Ergebnisse der schriftlichen Prüfung und nach Beratung durch die Fachlehrer entscheidet der Schüler (in Absprache mit seinen Eltern), ob er sich für die mündliche Prüfung anmeldet. Die Anmeldung ist verbindlich!</a:t>
            </a:r>
          </a:p>
          <a:p>
            <a:pPr marL="0" lvl="0" indent="0">
              <a:lnSpc>
                <a:spcPct val="120000"/>
              </a:lnSpc>
              <a:buNone/>
            </a:pPr>
            <a:endParaRPr lang="de-DE" sz="2000" dirty="0"/>
          </a:p>
          <a:p>
            <a:pPr lvl="0"/>
            <a:r>
              <a:rPr lang="de-DE" sz="2000" dirty="0"/>
              <a:t>Dauer: ca. 15 Minuten, Prüfer = Fachlehrer / -in + weitere Lehrkraft</a:t>
            </a:r>
          </a:p>
          <a:p>
            <a:pPr marL="0" lvl="0" indent="0">
              <a:buNone/>
            </a:pPr>
            <a:endParaRPr lang="de-DE" sz="2000" dirty="0"/>
          </a:p>
          <a:p>
            <a:pPr lvl="0">
              <a:lnSpc>
                <a:spcPct val="120000"/>
              </a:lnSpc>
            </a:pPr>
            <a:r>
              <a:rPr lang="de-DE" sz="2000" dirty="0"/>
              <a:t>Die Note der mündlichen Prüfung wird 1:3 mit der Note der schriftlichen Prüfung verrechnet (schriftlich 3-fach, mündlich 1-fach)</a:t>
            </a:r>
          </a:p>
          <a:p>
            <a:pPr marL="0" lvl="0" indent="0">
              <a:buNone/>
            </a:pPr>
            <a:endParaRPr lang="de-DE" sz="2000" dirty="0"/>
          </a:p>
          <a:p>
            <a:r>
              <a:rPr lang="de-DE" sz="2000" dirty="0"/>
              <a:t>Der Fachlehrer erstellt die Prüfungsaufgaben auf Grundlage der Bildungsstandards 7 – 9 + Grundlagenwissen.</a:t>
            </a:r>
          </a:p>
          <a:p>
            <a:pPr marL="0" indent="0">
              <a:buNone/>
            </a:pPr>
            <a:endParaRPr lang="de-DE" sz="2000" dirty="0"/>
          </a:p>
          <a:p>
            <a:r>
              <a:rPr lang="de-DE" sz="2000" dirty="0"/>
              <a:t>Schwerpunktthema kann gewählt werden.</a:t>
            </a:r>
          </a:p>
        </p:txBody>
      </p:sp>
    </p:spTree>
    <p:extLst>
      <p:ext uri="{BB962C8B-B14F-4D97-AF65-F5344CB8AC3E}">
        <p14:creationId xmlns:p14="http://schemas.microsoft.com/office/powerpoint/2010/main" val="3120541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4000" dirty="0">
                <a:effectLst>
                  <a:outerShdw blurRad="38100" dist="38100" dir="2700000" algn="tl">
                    <a:srgbClr val="000000">
                      <a:alpha val="43137"/>
                    </a:srgbClr>
                  </a:outerShdw>
                </a:effectLst>
              </a:rPr>
              <a:t>10. Gewichtung und Notenbildung</a:t>
            </a:r>
            <a:endParaRPr lang="de-DE" sz="4000" b="1" dirty="0">
              <a:effectLst>
                <a:outerShdw blurRad="38100" dist="38100" dir="2700000" algn="tl">
                  <a:srgbClr val="000000">
                    <a:alpha val="43137"/>
                  </a:srgbClr>
                </a:outerShdw>
              </a:effectLst>
            </a:endParaRPr>
          </a:p>
        </p:txBody>
      </p:sp>
      <p:sp>
        <p:nvSpPr>
          <p:cNvPr id="41" name="Inhaltsplatzhalter 40"/>
          <p:cNvSpPr>
            <a:spLocks noGrp="1"/>
          </p:cNvSpPr>
          <p:nvPr>
            <p:ph idx="1"/>
          </p:nvPr>
        </p:nvSpPr>
        <p:spPr/>
        <p:txBody>
          <a:bodyPr>
            <a:normAutofit/>
          </a:bodyPr>
          <a:lstStyle/>
          <a:p>
            <a:pPr marL="0" indent="0">
              <a:buNone/>
            </a:pPr>
            <a:r>
              <a:rPr lang="de-DE" sz="2200" dirty="0"/>
              <a:t>Die Note im Abschlusszeugnis in den Fächern Deutsch und Mathe setzt sich zusammen aus:</a:t>
            </a:r>
          </a:p>
          <a:p>
            <a:pPr marL="0" indent="0">
              <a:buNone/>
            </a:pPr>
            <a:endParaRPr lang="de-DE" sz="2200" dirty="0"/>
          </a:p>
          <a:p>
            <a:pPr marL="0" indent="0">
              <a:buNone/>
            </a:pPr>
            <a:endParaRPr lang="de-DE" sz="2200" dirty="0"/>
          </a:p>
          <a:p>
            <a:pPr marL="0" indent="0">
              <a:buNone/>
            </a:pPr>
            <a:endParaRPr lang="de-DE" sz="2200" dirty="0"/>
          </a:p>
          <a:p>
            <a:pPr marL="0" indent="0">
              <a:buNone/>
            </a:pPr>
            <a:endParaRPr lang="de-DE" sz="2200" dirty="0"/>
          </a:p>
          <a:p>
            <a:pPr marL="0" indent="0">
              <a:buNone/>
            </a:pPr>
            <a:endParaRPr lang="de-DE" sz="2200" dirty="0"/>
          </a:p>
          <a:p>
            <a:pPr marL="0" indent="0">
              <a:buNone/>
            </a:pPr>
            <a:r>
              <a:rPr lang="de-DE" sz="2200" dirty="0"/>
              <a:t>Wird eine mündliche Prüfung abgelegt, gilt:</a:t>
            </a:r>
          </a:p>
        </p:txBody>
      </p:sp>
      <p:sp>
        <p:nvSpPr>
          <p:cNvPr id="10" name="Rectangle 7"/>
          <p:cNvSpPr>
            <a:spLocks noChangeArrowheads="1"/>
          </p:cNvSpPr>
          <p:nvPr/>
        </p:nvSpPr>
        <p:spPr bwMode="auto">
          <a:xfrm>
            <a:off x="1622854" y="2599037"/>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grpSp>
        <p:nvGrpSpPr>
          <p:cNvPr id="4" name="Gruppieren 3"/>
          <p:cNvGrpSpPr/>
          <p:nvPr/>
        </p:nvGrpSpPr>
        <p:grpSpPr>
          <a:xfrm>
            <a:off x="1584960" y="4947347"/>
            <a:ext cx="6050074" cy="1440180"/>
            <a:chOff x="1584960" y="4947347"/>
            <a:chExt cx="6050074" cy="1440180"/>
          </a:xfrm>
        </p:grpSpPr>
        <p:sp>
          <p:nvSpPr>
            <p:cNvPr id="32" name="Textfeld 18"/>
            <p:cNvSpPr txBox="1">
              <a:spLocks noChangeArrowheads="1"/>
            </p:cNvSpPr>
            <p:nvPr/>
          </p:nvSpPr>
          <p:spPr bwMode="auto">
            <a:xfrm>
              <a:off x="3918394" y="5175247"/>
              <a:ext cx="1440180" cy="884620"/>
            </a:xfrm>
            <a:prstGeom prst="rect">
              <a:avLst/>
            </a:prstGeom>
            <a:solidFill>
              <a:schemeClr val="accent1">
                <a:lumMod val="40000"/>
                <a:lumOff val="60000"/>
              </a:schemeClr>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de-DE" sz="22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37,5</a:t>
              </a:r>
              <a:r>
                <a:rPr lang="de-DE" sz="22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de-DE" sz="2000" b="1" dirty="0">
                  <a:effectLst/>
                  <a:latin typeface="Calibri" panose="020F0502020204030204" pitchFamily="34" charset="0"/>
                  <a:ea typeface="Calibri" panose="020F0502020204030204" pitchFamily="34" charset="0"/>
                  <a:cs typeface="Times New Roman" panose="02020603050405020304" pitchFamily="18" charset="0"/>
                </a:rPr>
                <a:t>Schriftl. </a:t>
              </a:r>
              <a:r>
                <a:rPr lang="de-DE" sz="2000" b="1" dirty="0" err="1">
                  <a:effectLst/>
                  <a:latin typeface="Calibri" panose="020F0502020204030204" pitchFamily="34" charset="0"/>
                  <a:ea typeface="Calibri" panose="020F0502020204030204" pitchFamily="34" charset="0"/>
                  <a:cs typeface="Times New Roman" panose="02020603050405020304" pitchFamily="18" charset="0"/>
                </a:rPr>
                <a:t>Pr</a:t>
              </a:r>
              <a:r>
                <a:rPr lang="de-DE" sz="2000" b="1" dirty="0">
                  <a:effectLst/>
                  <a:latin typeface="Calibri" panose="020F0502020204030204" pitchFamily="34" charset="0"/>
                  <a:ea typeface="Calibri" panose="020F0502020204030204" pitchFamily="34" charset="0"/>
                  <a:cs typeface="Times New Roman" panose="02020603050405020304" pitchFamily="18" charset="0"/>
                </a:rPr>
                <a:t>.</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de-DE" sz="1400" dirty="0">
                  <a:effectLst/>
                  <a:latin typeface="Calibri" panose="020F0502020204030204" pitchFamily="34" charset="0"/>
                  <a:ea typeface="Calibri" panose="020F0502020204030204" pitchFamily="34" charset="0"/>
                  <a:cs typeface="Times New Roman" panose="02020603050405020304" pitchFamily="18" charset="0"/>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3" name="Gruppieren 2"/>
            <p:cNvGrpSpPr/>
            <p:nvPr/>
          </p:nvGrpSpPr>
          <p:grpSpPr>
            <a:xfrm>
              <a:off x="1584960" y="4947347"/>
              <a:ext cx="6050074" cy="1440180"/>
              <a:chOff x="1584960" y="4947347"/>
              <a:chExt cx="6050074" cy="1440180"/>
            </a:xfrm>
          </p:grpSpPr>
          <p:grpSp>
            <p:nvGrpSpPr>
              <p:cNvPr id="31" name="Group 23"/>
              <p:cNvGrpSpPr>
                <a:grpSpLocks/>
              </p:cNvGrpSpPr>
              <p:nvPr/>
            </p:nvGrpSpPr>
            <p:grpSpPr bwMode="auto">
              <a:xfrm>
                <a:off x="1584960" y="4947347"/>
                <a:ext cx="4535805" cy="1440180"/>
                <a:chOff x="1440" y="11624"/>
                <a:chExt cx="7143" cy="2268"/>
              </a:xfrm>
            </p:grpSpPr>
            <p:sp>
              <p:nvSpPr>
                <p:cNvPr id="34" name="Text Box 18"/>
                <p:cNvSpPr txBox="1">
                  <a:spLocks noChangeArrowheads="1"/>
                </p:cNvSpPr>
                <p:nvPr/>
              </p:nvSpPr>
              <p:spPr bwMode="auto">
                <a:xfrm>
                  <a:off x="1440" y="11624"/>
                  <a:ext cx="2268" cy="2268"/>
                </a:xfrm>
                <a:prstGeom prst="rect">
                  <a:avLst/>
                </a:prstGeom>
                <a:solidFill>
                  <a:schemeClr val="accent3">
                    <a:lumMod val="40000"/>
                    <a:lumOff val="60000"/>
                  </a:schemeClr>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de-DE" sz="2200" b="1" dirty="0">
                      <a:effectLst/>
                      <a:latin typeface="Calibri" panose="020F0502020204030204" pitchFamily="34" charset="0"/>
                      <a:ea typeface="Calibri" panose="020F0502020204030204" pitchFamily="34" charset="0"/>
                      <a:cs typeface="Times New Roman" panose="02020603050405020304" pitchFamily="18" charset="0"/>
                    </a:rPr>
                    <a:t>50 %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de-DE" sz="2200" b="1" dirty="0">
                      <a:effectLst/>
                      <a:latin typeface="Calibri" panose="020F0502020204030204" pitchFamily="34" charset="0"/>
                      <a:ea typeface="Calibri" panose="020F0502020204030204" pitchFamily="34" charset="0"/>
                      <a:cs typeface="Times New Roman" panose="02020603050405020304" pitchFamily="18" charset="0"/>
                    </a:rPr>
                    <a:t>Jahres-leistung</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5" name="Text Box 20"/>
                <p:cNvSpPr txBox="1">
                  <a:spLocks noChangeArrowheads="1"/>
                </p:cNvSpPr>
                <p:nvPr/>
              </p:nvSpPr>
              <p:spPr bwMode="auto">
                <a:xfrm>
                  <a:off x="3747" y="11759"/>
                  <a:ext cx="1290" cy="1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bg1">
                          <a:lumMod val="100000"/>
                          <a:lumOff val="0"/>
                        </a:schemeClr>
                      </a:solidFill>
                      <a:miter lim="800000"/>
                      <a:headEnd/>
                      <a:tailEnd/>
                    </a14:hiddenLine>
                  </a:ext>
                </a:extLst>
              </p:spPr>
              <p:txBody>
                <a:bodyPr rot="0" vert="horz" wrap="square" lIns="91440" tIns="45720" rIns="91440" bIns="45720" anchor="t" anchorCtr="0" upright="1">
                  <a:noAutofit/>
                </a:bodyPr>
                <a:lstStyle/>
                <a:p>
                  <a:pPr algn="ctr">
                    <a:lnSpc>
                      <a:spcPct val="115000"/>
                    </a:lnSpc>
                    <a:spcAft>
                      <a:spcPts val="0"/>
                    </a:spcAft>
                  </a:pPr>
                  <a:r>
                    <a:rPr lang="de-DE" sz="6000" dirty="0">
                      <a:effectLst/>
                      <a:latin typeface="Calibri" panose="020F0502020204030204" pitchFamily="34" charset="0"/>
                      <a:ea typeface="Calibri" panose="020F0502020204030204" pitchFamily="34" charset="0"/>
                      <a:cs typeface="Times New Roman" panose="02020603050405020304" pitchFamily="18" charset="0"/>
                    </a:rPr>
                    <a:t>+</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6" name="Text Box 22"/>
                <p:cNvSpPr txBox="1">
                  <a:spLocks noChangeArrowheads="1"/>
                </p:cNvSpPr>
                <p:nvPr/>
              </p:nvSpPr>
              <p:spPr bwMode="auto">
                <a:xfrm>
                  <a:off x="7293" y="11699"/>
                  <a:ext cx="1290" cy="1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bg1">
                          <a:lumMod val="100000"/>
                          <a:lumOff val="0"/>
                        </a:schemeClr>
                      </a:solidFill>
                      <a:miter lim="800000"/>
                      <a:headEnd/>
                      <a:tailEnd/>
                    </a14:hiddenLine>
                  </a:ext>
                </a:extLst>
              </p:spPr>
              <p:txBody>
                <a:bodyPr rot="0" vert="horz" wrap="square" lIns="91440" tIns="45720" rIns="91440" bIns="45720" anchor="t" anchorCtr="0" upright="1">
                  <a:noAutofit/>
                </a:bodyPr>
                <a:lstStyle/>
                <a:p>
                  <a:pPr algn="ctr">
                    <a:lnSpc>
                      <a:spcPct val="115000"/>
                    </a:lnSpc>
                    <a:spcAft>
                      <a:spcPts val="0"/>
                    </a:spcAft>
                  </a:pPr>
                  <a:r>
                    <a:rPr lang="de-DE" sz="6000">
                      <a:effectLst/>
                      <a:latin typeface="Calibri" panose="020F0502020204030204" pitchFamily="34" charset="0"/>
                      <a:ea typeface="Calibri" panose="020F0502020204030204" pitchFamily="34" charset="0"/>
                      <a:cs typeface="Times New Roman" panose="02020603050405020304" pitchFamily="18" charset="0"/>
                    </a:rPr>
                    <a:t>+</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33" name="Textfeld 19"/>
              <p:cNvSpPr txBox="1">
                <a:spLocks noChangeArrowheads="1"/>
              </p:cNvSpPr>
              <p:nvPr/>
            </p:nvSpPr>
            <p:spPr bwMode="auto">
              <a:xfrm>
                <a:off x="6194854" y="5330495"/>
                <a:ext cx="1440180" cy="673883"/>
              </a:xfrm>
              <a:prstGeom prst="rect">
                <a:avLst/>
              </a:prstGeom>
              <a:solidFill>
                <a:schemeClr val="accent2">
                  <a:lumMod val="20000"/>
                  <a:lumOff val="80000"/>
                </a:schemeClr>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de-DE" sz="2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12,5 %</a:t>
                </a:r>
                <a:endParaRPr lang="de-DE" sz="105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de-DE" b="1" dirty="0" err="1">
                    <a:effectLst/>
                    <a:latin typeface="Calibri" panose="020F0502020204030204" pitchFamily="34" charset="0"/>
                    <a:ea typeface="Calibri" panose="020F0502020204030204" pitchFamily="34" charset="0"/>
                    <a:cs typeface="Times New Roman" panose="02020603050405020304" pitchFamily="18" charset="0"/>
                  </a:rPr>
                  <a:t>Mündl</a:t>
                </a:r>
                <a:r>
                  <a:rPr lang="de-DE" b="1" dirty="0">
                    <a:effectLst/>
                    <a:latin typeface="Calibri" panose="020F0502020204030204" pitchFamily="34" charset="0"/>
                    <a:ea typeface="Calibri" panose="020F0502020204030204" pitchFamily="34" charset="0"/>
                    <a:cs typeface="Times New Roman" panose="02020603050405020304" pitchFamily="18" charset="0"/>
                  </a:rPr>
                  <a:t>. </a:t>
                </a:r>
                <a:r>
                  <a:rPr lang="de-DE" b="1" dirty="0" err="1">
                    <a:effectLst/>
                    <a:latin typeface="Calibri" panose="020F0502020204030204" pitchFamily="34" charset="0"/>
                    <a:ea typeface="Calibri" panose="020F0502020204030204" pitchFamily="34" charset="0"/>
                    <a:cs typeface="Times New Roman" panose="02020603050405020304" pitchFamily="18" charset="0"/>
                  </a:rPr>
                  <a:t>Pr</a:t>
                </a:r>
                <a:r>
                  <a:rPr lang="de-DE" sz="2000" b="1" dirty="0">
                    <a:effectLst/>
                    <a:latin typeface="Calibri" panose="020F0502020204030204" pitchFamily="34" charset="0"/>
                    <a:ea typeface="Calibri" panose="020F0502020204030204" pitchFamily="34" charset="0"/>
                    <a:cs typeface="Times New Roman" panose="02020603050405020304" pitchFamily="18" charset="0"/>
                  </a:rPr>
                  <a:t>.</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de-DE" sz="1400" dirty="0">
                    <a:effectLst/>
                    <a:latin typeface="Calibri" panose="020F0502020204030204" pitchFamily="34" charset="0"/>
                    <a:ea typeface="Calibri" panose="020F0502020204030204" pitchFamily="34" charset="0"/>
                    <a:cs typeface="Times New Roman" panose="02020603050405020304" pitchFamily="18" charset="0"/>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grpSp>
      <p:grpSp>
        <p:nvGrpSpPr>
          <p:cNvPr id="37" name="Gruppieren 36"/>
          <p:cNvGrpSpPr/>
          <p:nvPr/>
        </p:nvGrpSpPr>
        <p:grpSpPr>
          <a:xfrm>
            <a:off x="2475547" y="2059686"/>
            <a:ext cx="4192905" cy="1440180"/>
            <a:chOff x="0" y="0"/>
            <a:chExt cx="4192905" cy="1440180"/>
          </a:xfrm>
        </p:grpSpPr>
        <p:sp>
          <p:nvSpPr>
            <p:cNvPr id="38" name="Text Box 3"/>
            <p:cNvSpPr txBox="1">
              <a:spLocks noChangeArrowheads="1"/>
            </p:cNvSpPr>
            <p:nvPr/>
          </p:nvSpPr>
          <p:spPr bwMode="auto">
            <a:xfrm>
              <a:off x="0" y="0"/>
              <a:ext cx="1440180" cy="1440180"/>
            </a:xfrm>
            <a:prstGeom prst="rect">
              <a:avLst/>
            </a:prstGeom>
            <a:solidFill>
              <a:schemeClr val="accent3">
                <a:lumMod val="40000"/>
                <a:lumOff val="60000"/>
              </a:schemeClr>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de-DE"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de-DE" sz="2200" b="1" dirty="0">
                  <a:effectLst/>
                  <a:latin typeface="Calibri" panose="020F0502020204030204" pitchFamily="34" charset="0"/>
                  <a:ea typeface="Calibri" panose="020F0502020204030204" pitchFamily="34" charset="0"/>
                  <a:cs typeface="Times New Roman" panose="02020603050405020304" pitchFamily="18" charset="0"/>
                </a:rPr>
                <a:t>50 %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de-DE" sz="2200" b="1" dirty="0">
                  <a:effectLst/>
                  <a:latin typeface="Calibri" panose="020F0502020204030204" pitchFamily="34" charset="0"/>
                  <a:ea typeface="Calibri" panose="020F0502020204030204" pitchFamily="34" charset="0"/>
                  <a:cs typeface="Times New Roman" panose="02020603050405020304" pitchFamily="18" charset="0"/>
                </a:rPr>
                <a:t>Jahres-leistung</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9" name="Text Box 4"/>
            <p:cNvSpPr txBox="1">
              <a:spLocks noChangeArrowheads="1"/>
            </p:cNvSpPr>
            <p:nvPr/>
          </p:nvSpPr>
          <p:spPr bwMode="auto">
            <a:xfrm>
              <a:off x="2752725" y="0"/>
              <a:ext cx="1440180" cy="1440180"/>
            </a:xfrm>
            <a:prstGeom prst="rect">
              <a:avLst/>
            </a:prstGeom>
            <a:solidFill>
              <a:schemeClr val="accent1">
                <a:lumMod val="40000"/>
                <a:lumOff val="60000"/>
              </a:schemeClr>
            </a:solidFill>
            <a:ln w="9525">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de-DE" sz="1000" b="1">
                  <a:effectLst/>
                  <a:latin typeface="Calibri" panose="020F050202020403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de-DE" sz="2000" b="1">
                  <a:effectLst/>
                  <a:latin typeface="Calibri" panose="020F0502020204030204" pitchFamily="34" charset="0"/>
                  <a:ea typeface="Calibri" panose="020F0502020204030204" pitchFamily="34" charset="0"/>
                  <a:cs typeface="Times New Roman" panose="02020603050405020304" pitchFamily="18" charset="0"/>
                </a:rPr>
                <a:t>50 %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de-DE" sz="2000" b="1">
                  <a:effectLst/>
                  <a:latin typeface="Calibri" panose="020F0502020204030204" pitchFamily="34" charset="0"/>
                  <a:ea typeface="Calibri" panose="020F0502020204030204" pitchFamily="34" charset="0"/>
                  <a:cs typeface="Times New Roman" panose="02020603050405020304" pitchFamily="18" charset="0"/>
                </a:rPr>
                <a:t>schriftliche</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de-DE" sz="2000" b="1">
                  <a:effectLst/>
                  <a:latin typeface="Calibri" panose="020F0502020204030204" pitchFamily="34" charset="0"/>
                  <a:ea typeface="Calibri" panose="020F0502020204030204" pitchFamily="34" charset="0"/>
                  <a:cs typeface="Times New Roman" panose="02020603050405020304" pitchFamily="18" charset="0"/>
                </a:rPr>
                <a:t>Prüfung</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0" name="Text Box 6"/>
            <p:cNvSpPr txBox="1">
              <a:spLocks noChangeArrowheads="1"/>
            </p:cNvSpPr>
            <p:nvPr/>
          </p:nvSpPr>
          <p:spPr bwMode="auto">
            <a:xfrm>
              <a:off x="1704975" y="171450"/>
              <a:ext cx="819150" cy="1026795"/>
            </a:xfrm>
            <a:prstGeom prst="rect">
              <a:avLst/>
            </a:prstGeom>
            <a:solidFill>
              <a:srgbClr val="FFFFFF"/>
            </a:solidFill>
            <a:ln w="9525">
              <a:solidFill>
                <a:schemeClr val="bg1">
                  <a:lumMod val="100000"/>
                  <a:lumOff val="0"/>
                </a:schemeClr>
              </a:solidFill>
              <a:miter lim="800000"/>
              <a:headEnd/>
              <a:tailEnd/>
            </a:ln>
          </p:spPr>
          <p:txBody>
            <a:bodyPr rot="0" vert="horz" wrap="square" lIns="91440" tIns="45720" rIns="91440" bIns="45720" anchor="t" anchorCtr="0" upright="1">
              <a:noAutofit/>
            </a:bodyPr>
            <a:lstStyle/>
            <a:p>
              <a:pPr algn="ctr">
                <a:lnSpc>
                  <a:spcPct val="115000"/>
                </a:lnSpc>
                <a:spcAft>
                  <a:spcPts val="0"/>
                </a:spcAft>
              </a:pPr>
              <a:r>
                <a:rPr lang="de-DE" sz="6000" dirty="0">
                  <a:effectLst/>
                  <a:latin typeface="Calibri" panose="020F0502020204030204" pitchFamily="34" charset="0"/>
                  <a:ea typeface="Calibri" panose="020F0502020204030204" pitchFamily="34" charset="0"/>
                  <a:cs typeface="Times New Roman" panose="02020603050405020304" pitchFamily="18" charset="0"/>
                </a:rPr>
                <a:t>+</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1076722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4DA9FD-D9B8-47AC-A657-4DA13FBF102D}"/>
              </a:ext>
            </a:extLst>
          </p:cNvPr>
          <p:cNvSpPr>
            <a:spLocks noGrp="1"/>
          </p:cNvSpPr>
          <p:nvPr>
            <p:ph type="title"/>
          </p:nvPr>
        </p:nvSpPr>
        <p:spPr/>
        <p:txBody>
          <a:bodyPr>
            <a:normAutofit fontScale="90000"/>
          </a:bodyPr>
          <a:lstStyle/>
          <a:p>
            <a:r>
              <a:rPr lang="de-DE" dirty="0"/>
              <a:t>11. Gewichtung und Notenbildung</a:t>
            </a:r>
          </a:p>
        </p:txBody>
      </p:sp>
      <p:sp>
        <p:nvSpPr>
          <p:cNvPr id="4" name="Datumsplatzhalter 3">
            <a:extLst>
              <a:ext uri="{FF2B5EF4-FFF2-40B4-BE49-F238E27FC236}">
                <a16:creationId xmlns:a16="http://schemas.microsoft.com/office/drawing/2014/main" id="{9B245653-ED9D-447E-AE79-F9F29E980A7C}"/>
              </a:ext>
            </a:extLst>
          </p:cNvPr>
          <p:cNvSpPr>
            <a:spLocks noGrp="1"/>
          </p:cNvSpPr>
          <p:nvPr>
            <p:ph type="dt" sz="half" idx="10"/>
          </p:nvPr>
        </p:nvSpPr>
        <p:spPr/>
        <p:txBody>
          <a:bodyPr/>
          <a:lstStyle/>
          <a:p>
            <a:r>
              <a:rPr lang="de-DE"/>
              <a:t>Mi, 08.11.2017</a:t>
            </a:r>
            <a:endParaRPr lang="de-DE" dirty="0"/>
          </a:p>
        </p:txBody>
      </p:sp>
      <p:sp>
        <p:nvSpPr>
          <p:cNvPr id="5" name="Fußzeilenplatzhalter 4">
            <a:extLst>
              <a:ext uri="{FF2B5EF4-FFF2-40B4-BE49-F238E27FC236}">
                <a16:creationId xmlns:a16="http://schemas.microsoft.com/office/drawing/2014/main" id="{11AB1AD9-D5B9-47E4-8367-9C260FEB1193}"/>
              </a:ext>
            </a:extLst>
          </p:cNvPr>
          <p:cNvSpPr>
            <a:spLocks noGrp="1"/>
          </p:cNvSpPr>
          <p:nvPr>
            <p:ph type="ftr" sz="quarter" idx="11"/>
          </p:nvPr>
        </p:nvSpPr>
        <p:spPr/>
        <p:txBody>
          <a:bodyPr/>
          <a:lstStyle/>
          <a:p>
            <a:r>
              <a:rPr lang="de-DE"/>
              <a:t>Informationen zur Realschulabschlussprüfung, Laura Schneider, FBU Mathematik Sek I, SSA Albstadt</a:t>
            </a:r>
            <a:endParaRPr lang="de-DE" dirty="0"/>
          </a:p>
        </p:txBody>
      </p:sp>
      <p:sp>
        <p:nvSpPr>
          <p:cNvPr id="6" name="Foliennummernplatzhalter 5">
            <a:extLst>
              <a:ext uri="{FF2B5EF4-FFF2-40B4-BE49-F238E27FC236}">
                <a16:creationId xmlns:a16="http://schemas.microsoft.com/office/drawing/2014/main" id="{6B6C392F-B767-4134-BA25-A3DEADC4A6F8}"/>
              </a:ext>
            </a:extLst>
          </p:cNvPr>
          <p:cNvSpPr>
            <a:spLocks noGrp="1"/>
          </p:cNvSpPr>
          <p:nvPr>
            <p:ph type="sldNum" sz="quarter" idx="4"/>
          </p:nvPr>
        </p:nvSpPr>
        <p:spPr/>
        <p:txBody>
          <a:bodyPr/>
          <a:lstStyle/>
          <a:p>
            <a:fld id="{F3644D6F-172F-4B66-9DC6-DBEF6842E70D}" type="slidenum">
              <a:rPr lang="de-DE" smtClean="0"/>
              <a:pPr/>
              <a:t>16</a:t>
            </a:fld>
            <a:endParaRPr lang="de-DE" dirty="0"/>
          </a:p>
        </p:txBody>
      </p:sp>
      <p:pic>
        <p:nvPicPr>
          <p:cNvPr id="7" name="Inhaltsplatzhalter 6">
            <a:extLst>
              <a:ext uri="{FF2B5EF4-FFF2-40B4-BE49-F238E27FC236}">
                <a16:creationId xmlns:a16="http://schemas.microsoft.com/office/drawing/2014/main" id="{D8F3980D-EB42-42AB-BBC5-CBF702679063}"/>
              </a:ext>
            </a:extLst>
          </p:cNvPr>
          <p:cNvPicPr>
            <a:picLocks noGrp="1" noChangeAspect="1"/>
          </p:cNvPicPr>
          <p:nvPr>
            <p:ph idx="1"/>
          </p:nvPr>
        </p:nvPicPr>
        <p:blipFill>
          <a:blip r:embed="rId2"/>
          <a:stretch>
            <a:fillRect/>
          </a:stretch>
        </p:blipFill>
        <p:spPr>
          <a:xfrm>
            <a:off x="1323975" y="1451769"/>
            <a:ext cx="6496050" cy="4257675"/>
          </a:xfrm>
          <a:prstGeom prst="rect">
            <a:avLst/>
          </a:prstGeom>
        </p:spPr>
      </p:pic>
    </p:spTree>
    <p:extLst>
      <p:ext uri="{BB962C8B-B14F-4D97-AF65-F5344CB8AC3E}">
        <p14:creationId xmlns:p14="http://schemas.microsoft.com/office/powerpoint/2010/main" val="116392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4000" dirty="0">
                <a:effectLst>
                  <a:outerShdw blurRad="38100" dist="38100" dir="2700000" algn="tl">
                    <a:srgbClr val="000000">
                      <a:alpha val="43137"/>
                    </a:srgbClr>
                  </a:outerShdw>
                </a:effectLst>
              </a:rPr>
              <a:t>12. Termine</a:t>
            </a:r>
          </a:p>
        </p:txBody>
      </p:sp>
      <p:sp>
        <p:nvSpPr>
          <p:cNvPr id="3" name="Inhaltsplatzhalter 2"/>
          <p:cNvSpPr>
            <a:spLocks noGrp="1"/>
          </p:cNvSpPr>
          <p:nvPr>
            <p:ph idx="1"/>
          </p:nvPr>
        </p:nvSpPr>
        <p:spPr>
          <a:xfrm>
            <a:off x="628649" y="1404280"/>
            <a:ext cx="8051887" cy="4996520"/>
          </a:xfrm>
        </p:spPr>
        <p:txBody>
          <a:bodyPr>
            <a:normAutofit/>
          </a:bodyPr>
          <a:lstStyle/>
          <a:p>
            <a:pPr lvl="0">
              <a:lnSpc>
                <a:spcPct val="150000"/>
              </a:lnSpc>
            </a:pPr>
            <a:r>
              <a:rPr lang="de-DE" sz="2200" dirty="0"/>
              <a:t>Halbjahres</a:t>
            </a:r>
            <a:r>
              <a:rPr lang="de-DE" sz="2200" dirty="0">
                <a:effectLst>
                  <a:outerShdw blurRad="38100" dist="38100" dir="2700000" algn="tl">
                    <a:srgbClr val="000000">
                      <a:alpha val="43137"/>
                    </a:srgbClr>
                  </a:outerShdw>
                </a:effectLst>
              </a:rPr>
              <a:t>zeugnis</a:t>
            </a:r>
            <a:r>
              <a:rPr lang="de-DE" sz="2200" dirty="0"/>
              <a:t>: Fr., 06.02.26</a:t>
            </a:r>
          </a:p>
          <a:p>
            <a:pPr lvl="0">
              <a:lnSpc>
                <a:spcPct val="150000"/>
              </a:lnSpc>
            </a:pPr>
            <a:r>
              <a:rPr lang="de-DE" sz="2200" dirty="0"/>
              <a:t>Prüfung Wahlpflichtfach: 23.03.-27.03.26</a:t>
            </a:r>
            <a:endParaRPr lang="de-DE" sz="1800" dirty="0"/>
          </a:p>
          <a:p>
            <a:pPr lvl="0">
              <a:lnSpc>
                <a:spcPct val="150000"/>
              </a:lnSpc>
            </a:pPr>
            <a:r>
              <a:rPr lang="de-DE" sz="2200" dirty="0"/>
              <a:t>Mo, 02.03 – Fr, 06.03.26: Kommunikationsprüfung Englisch</a:t>
            </a:r>
          </a:p>
          <a:p>
            <a:pPr lvl="0">
              <a:lnSpc>
                <a:spcPct val="150000"/>
              </a:lnSpc>
            </a:pPr>
            <a:r>
              <a:rPr lang="de-DE" sz="2200" dirty="0"/>
              <a:t>Notenbekanntgabe: Mo, 24.06.26</a:t>
            </a:r>
          </a:p>
          <a:p>
            <a:pPr lvl="0">
              <a:lnSpc>
                <a:spcPct val="150000"/>
              </a:lnSpc>
            </a:pPr>
            <a:r>
              <a:rPr lang="de-DE" sz="2200" dirty="0"/>
              <a:t>Anmeldung zur mündlichen Prüfung: Mo, 29.06.26</a:t>
            </a:r>
          </a:p>
          <a:p>
            <a:pPr>
              <a:lnSpc>
                <a:spcPct val="150000"/>
              </a:lnSpc>
            </a:pPr>
            <a:r>
              <a:rPr lang="de-DE" sz="2200" dirty="0"/>
              <a:t>Mündlicher Prüfungszeitraum: Mo, 06.07. – 10.07.2026</a:t>
            </a:r>
          </a:p>
          <a:p>
            <a:pPr>
              <a:lnSpc>
                <a:spcPct val="150000"/>
              </a:lnSpc>
            </a:pPr>
            <a:r>
              <a:rPr lang="de-DE" sz="2200" dirty="0"/>
              <a:t>Zeugnisübergabe / Tag der Entlassung: Fr, 17.07.2026</a:t>
            </a:r>
          </a:p>
        </p:txBody>
      </p:sp>
    </p:spTree>
    <p:extLst>
      <p:ext uri="{BB962C8B-B14F-4D97-AF65-F5344CB8AC3E}">
        <p14:creationId xmlns:p14="http://schemas.microsoft.com/office/powerpoint/2010/main" val="1422861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4000" dirty="0">
                <a:effectLst>
                  <a:outerShdw blurRad="38100" dist="38100" dir="2700000" algn="tl">
                    <a:srgbClr val="000000">
                      <a:alpha val="43137"/>
                    </a:srgbClr>
                  </a:outerShdw>
                </a:effectLst>
              </a:rPr>
              <a:t>10. Fragen</a:t>
            </a:r>
          </a:p>
        </p:txBody>
      </p:sp>
      <p:pic>
        <p:nvPicPr>
          <p:cNvPr id="4" name="Inhaltsplatzhalt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67000" y="1675606"/>
            <a:ext cx="3810000" cy="3810000"/>
          </a:xfrm>
        </p:spPr>
      </p:pic>
    </p:spTree>
    <p:extLst>
      <p:ext uri="{BB962C8B-B14F-4D97-AF65-F5344CB8AC3E}">
        <p14:creationId xmlns:p14="http://schemas.microsoft.com/office/powerpoint/2010/main" val="9615463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a:bodyPr>
          <a:lstStyle/>
          <a:p>
            <a:pPr marL="0" indent="0" algn="ctr">
              <a:buNone/>
            </a:pPr>
            <a:endParaRPr lang="de-DE" sz="3200" dirty="0"/>
          </a:p>
          <a:p>
            <a:pPr marL="0" indent="0" algn="ctr">
              <a:buNone/>
            </a:pPr>
            <a:endParaRPr lang="de-DE" sz="3200" dirty="0"/>
          </a:p>
        </p:txBody>
      </p:sp>
      <p:sp>
        <p:nvSpPr>
          <p:cNvPr id="4" name="Titel 3"/>
          <p:cNvSpPr>
            <a:spLocks noGrp="1"/>
          </p:cNvSpPr>
          <p:nvPr>
            <p:ph type="title"/>
          </p:nvPr>
        </p:nvSpPr>
        <p:spPr/>
        <p:txBody>
          <a:bodyPr>
            <a:normAutofit fontScale="90000"/>
          </a:bodyPr>
          <a:lstStyle/>
          <a:p>
            <a:endParaRPr lang="de-DE"/>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62838" y="2330790"/>
            <a:ext cx="6818323" cy="2498317"/>
          </a:xfrm>
          <a:prstGeom prst="rect">
            <a:avLst/>
          </a:prstGeom>
        </p:spPr>
      </p:pic>
    </p:spTree>
    <p:extLst>
      <p:ext uri="{BB962C8B-B14F-4D97-AF65-F5344CB8AC3E}">
        <p14:creationId xmlns:p14="http://schemas.microsoft.com/office/powerpoint/2010/main" val="3279087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4000" dirty="0">
                <a:effectLst>
                  <a:outerShdw blurRad="38100" dist="38100" dir="2700000" algn="tl">
                    <a:srgbClr val="000000">
                      <a:alpha val="43137"/>
                    </a:srgbClr>
                  </a:outerShdw>
                </a:effectLst>
              </a:rPr>
              <a:t>Teile der Abschlussprüfung</a:t>
            </a:r>
          </a:p>
        </p:txBody>
      </p:sp>
      <p:sp>
        <p:nvSpPr>
          <p:cNvPr id="3" name="Inhaltsplatzhalter 2"/>
          <p:cNvSpPr>
            <a:spLocks noGrp="1"/>
          </p:cNvSpPr>
          <p:nvPr>
            <p:ph idx="1"/>
          </p:nvPr>
        </p:nvSpPr>
        <p:spPr>
          <a:xfrm>
            <a:off x="628650" y="1344904"/>
            <a:ext cx="7886700" cy="5293402"/>
          </a:xfrm>
        </p:spPr>
        <p:txBody>
          <a:bodyPr>
            <a:normAutofit/>
          </a:bodyPr>
          <a:lstStyle/>
          <a:p>
            <a:pPr>
              <a:lnSpc>
                <a:spcPct val="150000"/>
              </a:lnSpc>
            </a:pPr>
            <a:r>
              <a:rPr lang="de-DE" sz="2400" dirty="0"/>
              <a:t>Kommunikationsprüfung im Fach Englisch</a:t>
            </a:r>
          </a:p>
          <a:p>
            <a:pPr>
              <a:lnSpc>
                <a:spcPct val="150000"/>
              </a:lnSpc>
            </a:pPr>
            <a:r>
              <a:rPr lang="de-DE" sz="2400" dirty="0"/>
              <a:t>Schriftliche Prüfung in D, M, E</a:t>
            </a:r>
          </a:p>
          <a:p>
            <a:pPr>
              <a:lnSpc>
                <a:spcPct val="150000"/>
              </a:lnSpc>
            </a:pPr>
            <a:r>
              <a:rPr lang="de-DE" sz="2400" dirty="0"/>
              <a:t>Praktische Prüfung in den Fächern AES und Technik sowie eine Kommunikationsprüfung in Französisch (neu!)</a:t>
            </a:r>
          </a:p>
          <a:p>
            <a:pPr marL="0" indent="0">
              <a:lnSpc>
                <a:spcPct val="100000"/>
              </a:lnSpc>
              <a:buNone/>
            </a:pPr>
            <a:endParaRPr lang="de-DE" sz="2400" dirty="0"/>
          </a:p>
          <a:p>
            <a:pPr>
              <a:lnSpc>
                <a:spcPct val="150000"/>
              </a:lnSpc>
            </a:pPr>
            <a:endParaRPr lang="de-DE" sz="2400" dirty="0"/>
          </a:p>
          <a:p>
            <a:pPr>
              <a:lnSpc>
                <a:spcPct val="150000"/>
              </a:lnSpc>
            </a:pPr>
            <a:r>
              <a:rPr lang="de-DE" sz="2400" dirty="0"/>
              <a:t>Auf Wunsch: Mündliche Prüfung in D, M</a:t>
            </a:r>
          </a:p>
        </p:txBody>
      </p:sp>
    </p:spTree>
    <p:extLst>
      <p:ext uri="{BB962C8B-B14F-4D97-AF65-F5344CB8AC3E}">
        <p14:creationId xmlns:p14="http://schemas.microsoft.com/office/powerpoint/2010/main" val="2463396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580E037B-174F-4596-9710-AB8024F816FF}"/>
              </a:ext>
            </a:extLst>
          </p:cNvPr>
          <p:cNvSpPr>
            <a:spLocks noGrp="1"/>
          </p:cNvSpPr>
          <p:nvPr>
            <p:ph idx="1"/>
          </p:nvPr>
        </p:nvSpPr>
        <p:spPr/>
        <p:txBody>
          <a:bodyPr/>
          <a:lstStyle/>
          <a:p>
            <a:r>
              <a:rPr lang="de-DE" dirty="0"/>
              <a:t> Durchführungszeitraum: 23.03.-27.03. 2026</a:t>
            </a:r>
          </a:p>
          <a:p>
            <a:r>
              <a:rPr lang="de-DE" dirty="0"/>
              <a:t> Besteht aus einem praktischen Teil und einem  Prüfungsgespräch</a:t>
            </a:r>
          </a:p>
          <a:p>
            <a:r>
              <a:rPr lang="de-DE" dirty="0"/>
              <a:t>Wird im Technikunterricht durchgeführt und umfasst ca. 9 Unterrichtsstunden</a:t>
            </a:r>
          </a:p>
          <a:p>
            <a:r>
              <a:rPr lang="de-DE" dirty="0"/>
              <a:t>Prüfungsgespräch dauert 15 Minuten und bezieht sich auf den praktischen Teil</a:t>
            </a:r>
          </a:p>
          <a:p>
            <a:r>
              <a:rPr lang="de-DE" dirty="0"/>
              <a:t>Jeder Schüler erstellt ein eigenes Werkstück</a:t>
            </a:r>
          </a:p>
        </p:txBody>
      </p:sp>
      <p:sp>
        <p:nvSpPr>
          <p:cNvPr id="6" name="Foliennummernplatzhalter 5">
            <a:extLst>
              <a:ext uri="{FF2B5EF4-FFF2-40B4-BE49-F238E27FC236}">
                <a16:creationId xmlns:a16="http://schemas.microsoft.com/office/drawing/2014/main" id="{315F5360-AE00-4CB0-876A-297CBE497F2E}"/>
              </a:ext>
            </a:extLst>
          </p:cNvPr>
          <p:cNvSpPr>
            <a:spLocks noGrp="1"/>
          </p:cNvSpPr>
          <p:nvPr>
            <p:ph type="sldNum" sz="quarter" idx="4"/>
          </p:nvPr>
        </p:nvSpPr>
        <p:spPr/>
        <p:txBody>
          <a:bodyPr/>
          <a:lstStyle/>
          <a:p>
            <a:fld id="{F3644D6F-172F-4B66-9DC6-DBEF6842E70D}" type="slidenum">
              <a:rPr lang="de-DE" smtClean="0"/>
              <a:pPr/>
              <a:t>3</a:t>
            </a:fld>
            <a:endParaRPr lang="de-DE" dirty="0"/>
          </a:p>
        </p:txBody>
      </p:sp>
      <p:sp>
        <p:nvSpPr>
          <p:cNvPr id="7" name="Titel 1">
            <a:extLst>
              <a:ext uri="{FF2B5EF4-FFF2-40B4-BE49-F238E27FC236}">
                <a16:creationId xmlns:a16="http://schemas.microsoft.com/office/drawing/2014/main" id="{D9F27020-4C44-40CF-A8DD-A8DAF0E19F1C}"/>
              </a:ext>
            </a:extLst>
          </p:cNvPr>
          <p:cNvSpPr>
            <a:spLocks noGrp="1"/>
          </p:cNvSpPr>
          <p:nvPr>
            <p:ph type="title"/>
          </p:nvPr>
        </p:nvSpPr>
        <p:spPr>
          <a:xfrm>
            <a:off x="628650" y="158750"/>
            <a:ext cx="7886700" cy="657225"/>
          </a:xfrm>
        </p:spPr>
        <p:txBody>
          <a:bodyPr>
            <a:normAutofit/>
          </a:bodyPr>
          <a:lstStyle/>
          <a:p>
            <a:pPr algn="ctr"/>
            <a:r>
              <a:rPr lang="de-DE" sz="4000" dirty="0">
                <a:effectLst>
                  <a:outerShdw blurRad="38100" dist="38100" dir="2700000" algn="tl">
                    <a:srgbClr val="000000">
                      <a:alpha val="43137"/>
                    </a:srgbClr>
                  </a:outerShdw>
                </a:effectLst>
              </a:rPr>
              <a:t>1. Fachpraktische Prüfung Technik</a:t>
            </a:r>
          </a:p>
        </p:txBody>
      </p:sp>
    </p:spTree>
    <p:extLst>
      <p:ext uri="{BB962C8B-B14F-4D97-AF65-F5344CB8AC3E}">
        <p14:creationId xmlns:p14="http://schemas.microsoft.com/office/powerpoint/2010/main" val="432932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580E037B-174F-4596-9710-AB8024F816FF}"/>
              </a:ext>
            </a:extLst>
          </p:cNvPr>
          <p:cNvSpPr>
            <a:spLocks noGrp="1"/>
          </p:cNvSpPr>
          <p:nvPr>
            <p:ph idx="1"/>
          </p:nvPr>
        </p:nvSpPr>
        <p:spPr/>
        <p:txBody>
          <a:bodyPr/>
          <a:lstStyle/>
          <a:p>
            <a:r>
              <a:rPr lang="de-DE" dirty="0"/>
              <a:t>Durchführungszeitraum: 23.03.-27.03. 2026</a:t>
            </a:r>
          </a:p>
          <a:p>
            <a:r>
              <a:rPr lang="de-DE" dirty="0"/>
              <a:t>Besteht aus einem praktischen Teil und einem  Prüfungsgespräch</a:t>
            </a:r>
          </a:p>
          <a:p>
            <a:r>
              <a:rPr lang="de-DE" dirty="0"/>
              <a:t>Wird im AES-Unterricht durchgeführt und umfasst ca. 9 Unterrichtsstunden</a:t>
            </a:r>
          </a:p>
          <a:p>
            <a:r>
              <a:rPr lang="de-DE" dirty="0"/>
              <a:t>Prüfungsgespräch dauert 15 Minuten und bezieht sich auf den praktischen Teil</a:t>
            </a:r>
          </a:p>
          <a:p>
            <a:r>
              <a:rPr lang="de-DE" dirty="0"/>
              <a:t>Jeder Schüler erstellt ein eigenes Produkt</a:t>
            </a:r>
          </a:p>
        </p:txBody>
      </p:sp>
      <p:sp>
        <p:nvSpPr>
          <p:cNvPr id="6" name="Foliennummernplatzhalter 5">
            <a:extLst>
              <a:ext uri="{FF2B5EF4-FFF2-40B4-BE49-F238E27FC236}">
                <a16:creationId xmlns:a16="http://schemas.microsoft.com/office/drawing/2014/main" id="{315F5360-AE00-4CB0-876A-297CBE497F2E}"/>
              </a:ext>
            </a:extLst>
          </p:cNvPr>
          <p:cNvSpPr>
            <a:spLocks noGrp="1"/>
          </p:cNvSpPr>
          <p:nvPr>
            <p:ph type="sldNum" sz="quarter" idx="4"/>
          </p:nvPr>
        </p:nvSpPr>
        <p:spPr/>
        <p:txBody>
          <a:bodyPr/>
          <a:lstStyle/>
          <a:p>
            <a:fld id="{F3644D6F-172F-4B66-9DC6-DBEF6842E70D}" type="slidenum">
              <a:rPr lang="de-DE" smtClean="0"/>
              <a:pPr/>
              <a:t>4</a:t>
            </a:fld>
            <a:endParaRPr lang="de-DE" dirty="0"/>
          </a:p>
        </p:txBody>
      </p:sp>
      <p:sp>
        <p:nvSpPr>
          <p:cNvPr id="7" name="Titel 1">
            <a:extLst>
              <a:ext uri="{FF2B5EF4-FFF2-40B4-BE49-F238E27FC236}">
                <a16:creationId xmlns:a16="http://schemas.microsoft.com/office/drawing/2014/main" id="{D9F27020-4C44-40CF-A8DD-A8DAF0E19F1C}"/>
              </a:ext>
            </a:extLst>
          </p:cNvPr>
          <p:cNvSpPr>
            <a:spLocks noGrp="1"/>
          </p:cNvSpPr>
          <p:nvPr>
            <p:ph type="title"/>
          </p:nvPr>
        </p:nvSpPr>
        <p:spPr>
          <a:xfrm>
            <a:off x="628650" y="158750"/>
            <a:ext cx="7886700" cy="657225"/>
          </a:xfrm>
        </p:spPr>
        <p:txBody>
          <a:bodyPr>
            <a:normAutofit/>
          </a:bodyPr>
          <a:lstStyle/>
          <a:p>
            <a:pPr algn="ctr"/>
            <a:r>
              <a:rPr lang="de-DE" sz="4000" dirty="0">
                <a:effectLst>
                  <a:outerShdw blurRad="38100" dist="38100" dir="2700000" algn="tl">
                    <a:srgbClr val="000000">
                      <a:alpha val="43137"/>
                    </a:srgbClr>
                  </a:outerShdw>
                </a:effectLst>
              </a:rPr>
              <a:t>2. Fachpraktische Prüfung AES</a:t>
            </a:r>
          </a:p>
        </p:txBody>
      </p:sp>
    </p:spTree>
    <p:extLst>
      <p:ext uri="{BB962C8B-B14F-4D97-AF65-F5344CB8AC3E}">
        <p14:creationId xmlns:p14="http://schemas.microsoft.com/office/powerpoint/2010/main" val="1279870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de-DE" sz="4000" dirty="0">
                <a:effectLst>
                  <a:outerShdw blurRad="38100" dist="38100" dir="2700000" algn="tl">
                    <a:srgbClr val="000000">
                      <a:alpha val="43137"/>
                    </a:srgbClr>
                  </a:outerShdw>
                </a:effectLst>
              </a:rPr>
              <a:t>3. Kommunikationsprüfung in Französisch</a:t>
            </a:r>
          </a:p>
        </p:txBody>
      </p:sp>
      <p:sp>
        <p:nvSpPr>
          <p:cNvPr id="3" name="Inhaltsplatzhalter 2"/>
          <p:cNvSpPr>
            <a:spLocks noGrp="1"/>
          </p:cNvSpPr>
          <p:nvPr>
            <p:ph idx="1"/>
          </p:nvPr>
        </p:nvSpPr>
        <p:spPr/>
        <p:txBody>
          <a:bodyPr>
            <a:normAutofit lnSpcReduction="10000"/>
          </a:bodyPr>
          <a:lstStyle/>
          <a:p>
            <a:pPr>
              <a:lnSpc>
                <a:spcPct val="150000"/>
              </a:lnSpc>
            </a:pPr>
            <a:r>
              <a:rPr lang="de-DE" sz="2400" dirty="0"/>
              <a:t>Durchführungszeitraum: 23.03.-27.03. 2026</a:t>
            </a:r>
            <a:endParaRPr lang="de-DE" sz="2200" dirty="0"/>
          </a:p>
          <a:p>
            <a:pPr>
              <a:lnSpc>
                <a:spcPct val="150000"/>
              </a:lnSpc>
            </a:pPr>
            <a:r>
              <a:rPr lang="de-DE" sz="2200" dirty="0"/>
              <a:t>Prüfungsdauer: ca. 10 min pro Schüler </a:t>
            </a:r>
          </a:p>
          <a:p>
            <a:pPr>
              <a:lnSpc>
                <a:spcPct val="150000"/>
              </a:lnSpc>
            </a:pPr>
            <a:r>
              <a:rPr lang="de-DE" sz="2200" dirty="0"/>
              <a:t>3 Teile:</a:t>
            </a:r>
          </a:p>
          <a:p>
            <a:pPr lvl="1">
              <a:lnSpc>
                <a:spcPct val="150000"/>
              </a:lnSpc>
            </a:pPr>
            <a:r>
              <a:rPr lang="de-DE" sz="2200" dirty="0"/>
              <a:t>Monologisches Sprechen (Präsentation eines Schwerpunktthemas)</a:t>
            </a:r>
          </a:p>
          <a:p>
            <a:pPr lvl="1">
              <a:lnSpc>
                <a:spcPct val="150000"/>
              </a:lnSpc>
            </a:pPr>
            <a:r>
              <a:rPr lang="de-DE" sz="2200" dirty="0"/>
              <a:t>Dialogisches Sprechen (kommunikativ-situative Aufgabenformen)</a:t>
            </a:r>
          </a:p>
          <a:p>
            <a:pPr lvl="1">
              <a:lnSpc>
                <a:spcPct val="150000"/>
              </a:lnSpc>
            </a:pPr>
            <a:r>
              <a:rPr lang="de-DE" sz="2200" dirty="0"/>
              <a:t>Sprachmittlung</a:t>
            </a:r>
          </a:p>
        </p:txBody>
      </p:sp>
    </p:spTree>
    <p:extLst>
      <p:ext uri="{BB962C8B-B14F-4D97-AF65-F5344CB8AC3E}">
        <p14:creationId xmlns:p14="http://schemas.microsoft.com/office/powerpoint/2010/main" val="1464136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de-DE" sz="4000" dirty="0">
                <a:effectLst>
                  <a:outerShdw blurRad="38100" dist="38100" dir="2700000" algn="tl">
                    <a:srgbClr val="000000">
                      <a:alpha val="43137"/>
                    </a:srgbClr>
                  </a:outerShdw>
                </a:effectLst>
              </a:rPr>
              <a:t>4. Kommunikationsprüfung in Englisch</a:t>
            </a:r>
          </a:p>
        </p:txBody>
      </p:sp>
      <p:sp>
        <p:nvSpPr>
          <p:cNvPr id="3" name="Inhaltsplatzhalter 2"/>
          <p:cNvSpPr>
            <a:spLocks noGrp="1"/>
          </p:cNvSpPr>
          <p:nvPr>
            <p:ph idx="1"/>
          </p:nvPr>
        </p:nvSpPr>
        <p:spPr/>
        <p:txBody>
          <a:bodyPr>
            <a:normAutofit lnSpcReduction="10000"/>
          </a:bodyPr>
          <a:lstStyle/>
          <a:p>
            <a:pPr>
              <a:lnSpc>
                <a:spcPct val="150000"/>
              </a:lnSpc>
            </a:pPr>
            <a:r>
              <a:rPr lang="de-DE" sz="2200" dirty="0"/>
              <a:t>Termin: Mo, 02.03. – Fr, 06.03.2026</a:t>
            </a:r>
          </a:p>
          <a:p>
            <a:pPr>
              <a:lnSpc>
                <a:spcPct val="150000"/>
              </a:lnSpc>
            </a:pPr>
            <a:r>
              <a:rPr lang="de-DE" sz="2200" dirty="0"/>
              <a:t>Prüfungsdauer: ca. 15 min pro Schüler </a:t>
            </a:r>
          </a:p>
          <a:p>
            <a:pPr>
              <a:lnSpc>
                <a:spcPct val="150000"/>
              </a:lnSpc>
            </a:pPr>
            <a:r>
              <a:rPr lang="de-DE" sz="2200" dirty="0"/>
              <a:t>3 Teile:</a:t>
            </a:r>
          </a:p>
          <a:p>
            <a:pPr lvl="1">
              <a:lnSpc>
                <a:spcPct val="150000"/>
              </a:lnSpc>
            </a:pPr>
            <a:r>
              <a:rPr lang="de-DE" sz="2200" dirty="0"/>
              <a:t>Monologisches Sprechen (Präsentation eines Schwerpunktthemas)</a:t>
            </a:r>
          </a:p>
          <a:p>
            <a:pPr lvl="1">
              <a:lnSpc>
                <a:spcPct val="150000"/>
              </a:lnSpc>
            </a:pPr>
            <a:r>
              <a:rPr lang="de-DE" sz="2200" dirty="0"/>
              <a:t>Dialogisches Sprechen (kommunikativ-situative Aufgabenformen)</a:t>
            </a:r>
          </a:p>
          <a:p>
            <a:pPr lvl="1">
              <a:lnSpc>
                <a:spcPct val="150000"/>
              </a:lnSpc>
            </a:pPr>
            <a:r>
              <a:rPr lang="de-DE" sz="2200" dirty="0"/>
              <a:t>Sprachmittlung</a:t>
            </a:r>
          </a:p>
        </p:txBody>
      </p:sp>
    </p:spTree>
    <p:extLst>
      <p:ext uri="{BB962C8B-B14F-4D97-AF65-F5344CB8AC3E}">
        <p14:creationId xmlns:p14="http://schemas.microsoft.com/office/powerpoint/2010/main" val="2519380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4000" dirty="0">
                <a:effectLst>
                  <a:outerShdw blurRad="38100" dist="38100" dir="2700000" algn="tl">
                    <a:srgbClr val="000000">
                      <a:alpha val="43137"/>
                    </a:srgbClr>
                  </a:outerShdw>
                </a:effectLst>
              </a:rPr>
              <a:t>5. Schriftliche Prüfung: ENGLISCH</a:t>
            </a:r>
          </a:p>
        </p:txBody>
      </p:sp>
      <p:sp>
        <p:nvSpPr>
          <p:cNvPr id="3" name="Inhaltsplatzhalter 2"/>
          <p:cNvSpPr>
            <a:spLocks noGrp="1"/>
          </p:cNvSpPr>
          <p:nvPr>
            <p:ph idx="1"/>
          </p:nvPr>
        </p:nvSpPr>
        <p:spPr>
          <a:xfrm>
            <a:off x="628650" y="1644394"/>
            <a:ext cx="7886700" cy="4908805"/>
          </a:xfrm>
        </p:spPr>
        <p:txBody>
          <a:bodyPr>
            <a:normAutofit/>
          </a:bodyPr>
          <a:lstStyle/>
          <a:p>
            <a:pPr lvl="0"/>
            <a:r>
              <a:rPr lang="de-DE" sz="2200" dirty="0"/>
              <a:t>Termin: Die, 19. Mai 2026 </a:t>
            </a:r>
            <a:r>
              <a:rPr lang="de-DE" sz="2200" i="1" dirty="0"/>
              <a:t>(NT: Do, 18. Juni 2026)</a:t>
            </a:r>
            <a:endParaRPr lang="de-DE" sz="2200" dirty="0"/>
          </a:p>
          <a:p>
            <a:pPr lvl="0"/>
            <a:r>
              <a:rPr lang="de-DE" sz="2200" dirty="0"/>
              <a:t>Reine Bearbeitungszeit: 120 Minuten</a:t>
            </a:r>
          </a:p>
          <a:p>
            <a:r>
              <a:rPr lang="de-DE" sz="2200" dirty="0"/>
              <a:t>Inhalte: Bildungsstandards der Klassen 7 – 9 + Grundlagenwissen</a:t>
            </a:r>
          </a:p>
          <a:p>
            <a:pPr lvl="0"/>
            <a:r>
              <a:rPr lang="de-DE" sz="2200" dirty="0"/>
              <a:t>4 Teilbereiche der schriftlichen Prüfung:</a:t>
            </a:r>
          </a:p>
          <a:p>
            <a:pPr lvl="1">
              <a:lnSpc>
                <a:spcPct val="150000"/>
              </a:lnSpc>
            </a:pPr>
            <a:r>
              <a:rPr lang="de-DE" sz="2000" dirty="0"/>
              <a:t>Teil A: Hörverstehen (Listening </a:t>
            </a:r>
            <a:r>
              <a:rPr lang="de-DE" sz="2000" dirty="0" err="1"/>
              <a:t>Comprehension</a:t>
            </a:r>
            <a:r>
              <a:rPr lang="de-DE" sz="2000" dirty="0"/>
              <a:t>) </a:t>
            </a:r>
            <a:r>
              <a:rPr lang="de-DE" sz="2000" dirty="0">
                <a:sym typeface="Wingdings" panose="05000000000000000000" pitchFamily="2" charset="2"/>
              </a:rPr>
              <a:t> kein Wörterbuch</a:t>
            </a:r>
            <a:endParaRPr lang="de-DE" sz="2000" dirty="0"/>
          </a:p>
          <a:p>
            <a:pPr lvl="1">
              <a:lnSpc>
                <a:spcPct val="150000"/>
              </a:lnSpc>
            </a:pPr>
            <a:r>
              <a:rPr lang="de-DE" sz="2000" dirty="0"/>
              <a:t>Teil B: textorientierte Aufgabe (Text-</a:t>
            </a:r>
            <a:r>
              <a:rPr lang="de-DE" sz="2000" dirty="0" err="1"/>
              <a:t>based</a:t>
            </a:r>
            <a:r>
              <a:rPr lang="de-DE" sz="2000" dirty="0"/>
              <a:t> Tasks)</a:t>
            </a:r>
          </a:p>
          <a:p>
            <a:pPr lvl="1">
              <a:lnSpc>
                <a:spcPct val="110000"/>
              </a:lnSpc>
            </a:pPr>
            <a:r>
              <a:rPr lang="de-DE" sz="2000" dirty="0"/>
              <a:t>Teil C: kontextbezogene Aufgaben zu Wortschatz und grammatischen Strukturen (</a:t>
            </a:r>
            <a:r>
              <a:rPr lang="de-DE" sz="2000" dirty="0" err="1"/>
              <a:t>Use</a:t>
            </a:r>
            <a:r>
              <a:rPr lang="de-DE" sz="2000" dirty="0"/>
              <a:t> </a:t>
            </a:r>
            <a:r>
              <a:rPr lang="de-DE" sz="2000" dirty="0" err="1"/>
              <a:t>of</a:t>
            </a:r>
            <a:r>
              <a:rPr lang="de-DE" sz="2000" dirty="0"/>
              <a:t> Language)</a:t>
            </a:r>
          </a:p>
          <a:p>
            <a:pPr lvl="1">
              <a:lnSpc>
                <a:spcPct val="150000"/>
              </a:lnSpc>
            </a:pPr>
            <a:r>
              <a:rPr lang="de-DE" sz="2000" dirty="0"/>
              <a:t>Teil D: themengebundene Sprachproduktion (Writing)</a:t>
            </a:r>
          </a:p>
        </p:txBody>
      </p:sp>
    </p:spTree>
    <p:extLst>
      <p:ext uri="{BB962C8B-B14F-4D97-AF65-F5344CB8AC3E}">
        <p14:creationId xmlns:p14="http://schemas.microsoft.com/office/powerpoint/2010/main" val="1640356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4000" dirty="0">
                <a:effectLst>
                  <a:outerShdw blurRad="38100" dist="38100" dir="2700000" algn="tl">
                    <a:srgbClr val="000000">
                      <a:alpha val="43137"/>
                    </a:srgbClr>
                  </a:outerShdw>
                </a:effectLst>
              </a:rPr>
              <a:t>5.1. Schriftliche Prüfung: ENGLISCH</a:t>
            </a:r>
          </a:p>
        </p:txBody>
      </p:sp>
      <p:sp>
        <p:nvSpPr>
          <p:cNvPr id="3" name="Inhaltsplatzhalter 2"/>
          <p:cNvSpPr>
            <a:spLocks noGrp="1"/>
          </p:cNvSpPr>
          <p:nvPr>
            <p:ph idx="1"/>
          </p:nvPr>
        </p:nvSpPr>
        <p:spPr>
          <a:xfrm>
            <a:off x="628650" y="1266152"/>
            <a:ext cx="7886700" cy="3347735"/>
          </a:xfrm>
        </p:spPr>
        <p:txBody>
          <a:bodyPr>
            <a:normAutofit/>
          </a:bodyPr>
          <a:lstStyle/>
          <a:p>
            <a:pPr lvl="0"/>
            <a:r>
              <a:rPr lang="de-DE" sz="2200" dirty="0"/>
              <a:t>Zugelassene Hilfsmittel:</a:t>
            </a:r>
          </a:p>
          <a:p>
            <a:pPr marL="0" lvl="0" indent="0">
              <a:buNone/>
            </a:pPr>
            <a:endParaRPr lang="de-DE" sz="2200" dirty="0"/>
          </a:p>
          <a:p>
            <a:pPr lvl="1"/>
            <a:r>
              <a:rPr lang="de-DE" sz="2200" dirty="0"/>
              <a:t>Für Teil A (Listening </a:t>
            </a:r>
            <a:r>
              <a:rPr lang="de-DE" sz="2200" dirty="0" err="1"/>
              <a:t>Comprehension</a:t>
            </a:r>
            <a:r>
              <a:rPr lang="de-DE" sz="2200" dirty="0"/>
              <a:t> – Hörverstehen) sind keine Hilfsmittel zugelassen.</a:t>
            </a:r>
          </a:p>
          <a:p>
            <a:pPr marL="457200" lvl="1" indent="0">
              <a:buNone/>
            </a:pPr>
            <a:endParaRPr lang="de-DE" sz="2200" dirty="0"/>
          </a:p>
          <a:p>
            <a:pPr lvl="1"/>
            <a:r>
              <a:rPr lang="de-DE" sz="2200" dirty="0"/>
              <a:t>Für die Teile B, C, D  ist ein zweisprachiges Wörterbuch zugelassen.</a:t>
            </a:r>
          </a:p>
        </p:txBody>
      </p:sp>
      <p:pic>
        <p:nvPicPr>
          <p:cNvPr id="5" name="Grafik 4">
            <a:extLst>
              <a:ext uri="{FF2B5EF4-FFF2-40B4-BE49-F238E27FC236}">
                <a16:creationId xmlns:a16="http://schemas.microsoft.com/office/drawing/2014/main" id="{3DC91991-5CC3-4E6F-B563-A35126DD9B84}"/>
              </a:ext>
            </a:extLst>
          </p:cNvPr>
          <p:cNvPicPr>
            <a:picLocks noChangeAspect="1"/>
          </p:cNvPicPr>
          <p:nvPr/>
        </p:nvPicPr>
        <p:blipFill>
          <a:blip r:embed="rId2"/>
          <a:stretch>
            <a:fillRect/>
          </a:stretch>
        </p:blipFill>
        <p:spPr>
          <a:xfrm>
            <a:off x="640823" y="4144160"/>
            <a:ext cx="7873526" cy="1375795"/>
          </a:xfrm>
          <a:prstGeom prst="rect">
            <a:avLst/>
          </a:prstGeom>
        </p:spPr>
      </p:pic>
    </p:spTree>
    <p:extLst>
      <p:ext uri="{BB962C8B-B14F-4D97-AF65-F5344CB8AC3E}">
        <p14:creationId xmlns:p14="http://schemas.microsoft.com/office/powerpoint/2010/main" val="276405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4000" dirty="0">
                <a:effectLst>
                  <a:outerShdw blurRad="38100" dist="38100" dir="2700000" algn="tl">
                    <a:srgbClr val="000000">
                      <a:alpha val="43137"/>
                    </a:srgbClr>
                  </a:outerShdw>
                </a:effectLst>
              </a:rPr>
              <a:t>6. Schriftliche Prüfung: DEUTSCH</a:t>
            </a:r>
          </a:p>
        </p:txBody>
      </p:sp>
      <p:sp>
        <p:nvSpPr>
          <p:cNvPr id="3" name="Inhaltsplatzhalter 2"/>
          <p:cNvSpPr>
            <a:spLocks noGrp="1"/>
          </p:cNvSpPr>
          <p:nvPr>
            <p:ph idx="1"/>
          </p:nvPr>
        </p:nvSpPr>
        <p:spPr>
          <a:xfrm>
            <a:off x="628650" y="1332251"/>
            <a:ext cx="7886700" cy="5288886"/>
          </a:xfrm>
        </p:spPr>
        <p:txBody>
          <a:bodyPr>
            <a:normAutofit/>
          </a:bodyPr>
          <a:lstStyle/>
          <a:p>
            <a:pPr lvl="0"/>
            <a:r>
              <a:rPr lang="de-DE" sz="2200" dirty="0"/>
              <a:t>Termin: Fr, 08. Mai 2026 </a:t>
            </a:r>
            <a:r>
              <a:rPr lang="de-DE" sz="2200" i="1" dirty="0"/>
              <a:t>(NT: Die, 16. Juni 2026)</a:t>
            </a:r>
            <a:endParaRPr lang="de-DE" sz="2200" dirty="0"/>
          </a:p>
          <a:p>
            <a:pPr lvl="0"/>
            <a:r>
              <a:rPr lang="de-DE" sz="2200" dirty="0"/>
              <a:t>Reine Bearbeitungszeit: 180 Minuten</a:t>
            </a:r>
          </a:p>
          <a:p>
            <a:pPr lvl="0"/>
            <a:r>
              <a:rPr lang="de-DE" sz="2200" dirty="0"/>
              <a:t>Inhalte: Bildungsstandards der Klassen 7 – 9 + Grundlagenwissen</a:t>
            </a:r>
          </a:p>
          <a:p>
            <a:pPr lvl="0"/>
            <a:r>
              <a:rPr lang="de-DE" sz="2200" dirty="0"/>
              <a:t>Insgesamt 80 Punkte, Teil A 40 P, Teil B 40 P</a:t>
            </a:r>
            <a:endParaRPr lang="de-DE" dirty="0"/>
          </a:p>
          <a:p>
            <a:pPr marL="0" indent="0">
              <a:lnSpc>
                <a:spcPct val="120000"/>
              </a:lnSpc>
              <a:buNone/>
            </a:pPr>
            <a:endParaRPr lang="de-DE" dirty="0"/>
          </a:p>
        </p:txBody>
      </p:sp>
      <p:pic>
        <p:nvPicPr>
          <p:cNvPr id="4" name="Grafik 3">
            <a:extLst>
              <a:ext uri="{FF2B5EF4-FFF2-40B4-BE49-F238E27FC236}">
                <a16:creationId xmlns:a16="http://schemas.microsoft.com/office/drawing/2014/main" id="{7D5C0D27-A691-450C-AEAA-E4A0AB0FDBF7}"/>
              </a:ext>
            </a:extLst>
          </p:cNvPr>
          <p:cNvPicPr>
            <a:picLocks noChangeAspect="1"/>
          </p:cNvPicPr>
          <p:nvPr/>
        </p:nvPicPr>
        <p:blipFill>
          <a:blip r:embed="rId2"/>
          <a:stretch>
            <a:fillRect/>
          </a:stretch>
        </p:blipFill>
        <p:spPr>
          <a:xfrm>
            <a:off x="628650" y="3149552"/>
            <a:ext cx="7718396" cy="3321937"/>
          </a:xfrm>
          <a:prstGeom prst="rect">
            <a:avLst/>
          </a:prstGeom>
        </p:spPr>
      </p:pic>
    </p:spTree>
    <p:extLst>
      <p:ext uri="{BB962C8B-B14F-4D97-AF65-F5344CB8AC3E}">
        <p14:creationId xmlns:p14="http://schemas.microsoft.com/office/powerpoint/2010/main" val="10658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915</Words>
  <Application>Microsoft Office PowerPoint</Application>
  <PresentationFormat>Bildschirmpräsentation (4:3)</PresentationFormat>
  <Paragraphs>148</Paragraphs>
  <Slides>19</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19</vt:i4>
      </vt:variant>
    </vt:vector>
  </HeadingPairs>
  <TitlesOfParts>
    <vt:vector size="25" baseType="lpstr">
      <vt:lpstr>Arial</vt:lpstr>
      <vt:lpstr>Calibri</vt:lpstr>
      <vt:lpstr>Calibri Light</vt:lpstr>
      <vt:lpstr>Times New Roman</vt:lpstr>
      <vt:lpstr>Wingdings</vt:lpstr>
      <vt:lpstr>Office Theme</vt:lpstr>
      <vt:lpstr>Informationen zur Hauptschulabschlussprüfung</vt:lpstr>
      <vt:lpstr>Teile der Abschlussprüfung</vt:lpstr>
      <vt:lpstr>1. Fachpraktische Prüfung Technik</vt:lpstr>
      <vt:lpstr>2. Fachpraktische Prüfung AES</vt:lpstr>
      <vt:lpstr>3. Kommunikationsprüfung in Französisch</vt:lpstr>
      <vt:lpstr>4. Kommunikationsprüfung in Englisch</vt:lpstr>
      <vt:lpstr>5. Schriftliche Prüfung: ENGLISCH</vt:lpstr>
      <vt:lpstr>5.1. Schriftliche Prüfung: ENGLISCH</vt:lpstr>
      <vt:lpstr>6. Schriftliche Prüfung: DEUTSCH</vt:lpstr>
      <vt:lpstr>6.1. Schriftliche Prüfung: DEUTSCH</vt:lpstr>
      <vt:lpstr>PowerPoint-Präsentation</vt:lpstr>
      <vt:lpstr>7.1. Schriftliche Prüfung: MATHE</vt:lpstr>
      <vt:lpstr>8. Schriftliche Prüfung: ALLGEMEIN</vt:lpstr>
      <vt:lpstr>9. Mündliche Prüfung D, M</vt:lpstr>
      <vt:lpstr>10. Gewichtung und Notenbildung</vt:lpstr>
      <vt:lpstr>11. Gewichtung und Notenbildung</vt:lpstr>
      <vt:lpstr>12. Termine</vt:lpstr>
      <vt:lpstr>10. Fragen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Herzlich willkommen  zur  Klassenpflegschaft der</dc:title>
  <dc:creator>Laura Schneider</dc:creator>
  <cp:lastModifiedBy>J. Kuhn (Schulleitung)</cp:lastModifiedBy>
  <cp:revision>202</cp:revision>
  <cp:lastPrinted>2025-09-23T08:23:57Z</cp:lastPrinted>
  <dcterms:created xsi:type="dcterms:W3CDTF">2017-09-26T17:09:36Z</dcterms:created>
  <dcterms:modified xsi:type="dcterms:W3CDTF">2025-09-24T07:00:48Z</dcterms:modified>
</cp:coreProperties>
</file>